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6" r:id="rId2"/>
    <p:sldId id="273" r:id="rId3"/>
    <p:sldId id="257" r:id="rId4"/>
    <p:sldId id="274" r:id="rId5"/>
    <p:sldId id="275" r:id="rId6"/>
    <p:sldId id="288" r:id="rId7"/>
    <p:sldId id="258" r:id="rId8"/>
    <p:sldId id="277" r:id="rId9"/>
    <p:sldId id="259" r:id="rId10"/>
    <p:sldId id="278" r:id="rId11"/>
    <p:sldId id="260" r:id="rId12"/>
    <p:sldId id="279" r:id="rId13"/>
    <p:sldId id="261" r:id="rId14"/>
    <p:sldId id="262" r:id="rId15"/>
    <p:sldId id="280" r:id="rId16"/>
    <p:sldId id="281" r:id="rId17"/>
    <p:sldId id="263" r:id="rId18"/>
    <p:sldId id="282" r:id="rId19"/>
    <p:sldId id="264" r:id="rId20"/>
    <p:sldId id="285" r:id="rId21"/>
    <p:sldId id="283" r:id="rId22"/>
    <p:sldId id="284" r:id="rId23"/>
    <p:sldId id="265" r:id="rId24"/>
    <p:sldId id="266" r:id="rId25"/>
    <p:sldId id="267" r:id="rId26"/>
    <p:sldId id="286" r:id="rId27"/>
    <p:sldId id="287" r:id="rId28"/>
    <p:sldId id="268" r:id="rId29"/>
    <p:sldId id="269" r:id="rId30"/>
    <p:sldId id="270" r:id="rId31"/>
    <p:sldId id="272" r:id="rId32"/>
    <p:sldId id="289" r:id="rId33"/>
    <p:sldId id="290" r:id="rId34"/>
    <p:sldId id="271" r:id="rId35"/>
    <p:sldId id="319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786" autoAdjust="0"/>
  </p:normalViewPr>
  <p:slideViewPr>
    <p:cSldViewPr>
      <p:cViewPr varScale="1">
        <p:scale>
          <a:sx n="42" d="100"/>
          <a:sy n="42" d="100"/>
        </p:scale>
        <p:origin x="-21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EFC50-4579-4EE8-B060-7777CE750A7B}" type="datetimeFigureOut">
              <a:rPr lang="pl-PL" smtClean="0"/>
              <a:t>2014-06-03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9E48F-62FC-4B5E-A133-65705E4183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683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Zbi%C3%B3r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pl.wikipedia.org/wiki/Zbi%C3%B3r_pot%C4%99gowy" TargetMode="External"/><Relationship Id="rId4" Type="http://schemas.openxmlformats.org/officeDocument/2006/relationships/hyperlink" Target="http://pl.wikipedia.org/wiki/Moc_zbioru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a)Nie, bo może</a:t>
            </a:r>
            <a:r>
              <a:rPr lang="pl-PL" baseline="0" dirty="0" smtClean="0"/>
              <a:t> być q=1, p=0</a:t>
            </a:r>
          </a:p>
          <a:p>
            <a:r>
              <a:rPr lang="pl-PL" baseline="0" dirty="0" smtClean="0"/>
              <a:t>b)</a:t>
            </a:r>
            <a:r>
              <a:rPr lang="pl-PL" baseline="0" dirty="0" err="1" smtClean="0"/>
              <a:t>Tak,bo</a:t>
            </a:r>
            <a:r>
              <a:rPr lang="pl-PL" baseline="0" dirty="0" smtClean="0"/>
              <a:t> gdyby q=0  to mamy dwa przypadki -  p=0 wtedy (</a:t>
            </a:r>
            <a:r>
              <a:rPr lang="pl-PL" dirty="0" err="1" smtClean="0"/>
              <a:t>p∨q</a:t>
            </a:r>
            <a:r>
              <a:rPr lang="pl-PL" dirty="0" smtClean="0"/>
              <a:t> </a:t>
            </a:r>
            <a:r>
              <a:rPr lang="pl-PL" baseline="0" dirty="0" smtClean="0"/>
              <a:t>)=0</a:t>
            </a:r>
          </a:p>
          <a:p>
            <a:r>
              <a:rPr lang="pl-PL" baseline="0" dirty="0" smtClean="0"/>
              <a:t>			        -  p=1 wtedy (</a:t>
            </a:r>
            <a:r>
              <a:rPr lang="pl-PL" dirty="0" smtClean="0"/>
              <a:t>p ⇒ q </a:t>
            </a:r>
            <a:r>
              <a:rPr lang="pl-PL" baseline="0" dirty="0" smtClean="0"/>
              <a:t>) =0</a:t>
            </a:r>
          </a:p>
          <a:p>
            <a:r>
              <a:rPr lang="pl-PL" baseline="0" dirty="0" smtClean="0"/>
              <a:t>c)Wiemy już, że q=1 (z (b)) </a:t>
            </a:r>
          </a:p>
          <a:p>
            <a:r>
              <a:rPr lang="pl-PL" baseline="0" dirty="0" smtClean="0"/>
              <a:t>Analizujemy dwa przypadki – p=1 wtedy </a:t>
            </a:r>
            <a:r>
              <a:rPr lang="pl-PL" dirty="0" smtClean="0"/>
              <a:t>(¬p)=0  i ((¬p) ⇒ q ) = 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		 - p=0 wtedy (¬p)=1  i ((¬p) ⇒ q ) = 1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E48F-62FC-4B5E-A133-65705E41838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0859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notatek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l-PL" i="1" dirty="0" smtClean="0"/>
                  <a:t>b) </a:t>
                </a:r>
                <a:r>
                  <a:rPr lang="pl-PL" sz="1200" dirty="0" smtClean="0">
                    <a:solidFill>
                      <a:srgbClr val="333300"/>
                    </a:solidFill>
                    <a:effectLst/>
                    <a:latin typeface="Times New Roman"/>
                  </a:rPr>
                  <a:t>A c B </a:t>
                </a:r>
                <a:r>
                  <a:rPr lang="pl-PL" dirty="0" smtClean="0"/>
                  <a:t>⇔ </a:t>
                </a:r>
                <a:r>
                  <a:rPr lang="pt-BR" i="1" dirty="0" smtClean="0"/>
                  <a:t>A </a:t>
                </a:r>
                <a:r>
                  <a:rPr lang="pl-PL" dirty="0" smtClean="0">
                    <a:solidFill>
                      <a:srgbClr val="333300"/>
                    </a:solidFill>
                    <a:latin typeface="Times New Roman"/>
                  </a:rPr>
                  <a:t>∩ </a:t>
                </a:r>
                <a:r>
                  <a:rPr lang="pt-BR" i="1" dirty="0" smtClean="0"/>
                  <a:t>B </a:t>
                </a:r>
                <a:r>
                  <a:rPr lang="pt-BR" dirty="0" smtClean="0"/>
                  <a:t>= </a:t>
                </a:r>
                <a:r>
                  <a:rPr lang="pt-BR" i="1" dirty="0" smtClean="0"/>
                  <a:t>A </a:t>
                </a:r>
                <a:r>
                  <a:rPr lang="pl-PL" i="1" dirty="0" smtClean="0"/>
                  <a:t>            A c </a:t>
                </a:r>
                <a:r>
                  <a:rPr lang="pl-PL" i="1" dirty="0"/>
                  <a:t>B </a:t>
                </a:r>
                <a:r>
                  <a:rPr lang="pl-PL" dirty="0"/>
                  <a:t>∧</a:t>
                </a:r>
                <a:r>
                  <a:rPr lang="pl-PL" i="1" dirty="0" smtClean="0"/>
                  <a:t> </a:t>
                </a:r>
                <a:r>
                  <a:rPr lang="pl-PL" i="1" dirty="0"/>
                  <a:t>A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pl-PL" dirty="0"/>
                  <a:t> </a:t>
                </a:r>
                <a:r>
                  <a:rPr lang="pl-PL" i="1" dirty="0"/>
                  <a:t>B </a:t>
                </a:r>
                <a:r>
                  <a:rPr lang="pl-PL" i="1" dirty="0" smtClean="0"/>
                  <a:t> </a:t>
                </a:r>
                <a:r>
                  <a:rPr lang="pl-PL" dirty="0" smtClean="0"/>
                  <a:t>⇒ </a:t>
                </a:r>
                <a:r>
                  <a:rPr lang="pt-BR" i="1" dirty="0" smtClean="0"/>
                  <a:t>A </a:t>
                </a:r>
                <a:r>
                  <a:rPr lang="pt-BR" i="1" dirty="0"/>
                  <a:t>\ B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pt-BR" i="1" dirty="0" smtClean="0"/>
                  <a:t>B</a:t>
                </a:r>
                <a:endParaRPr lang="pl-PL" sz="1200" dirty="0" smtClean="0">
                  <a:solidFill>
                    <a:srgbClr val="333300"/>
                  </a:solidFill>
                  <a:effectLst/>
                  <a:latin typeface="Times New Roman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l-PL" i="1" dirty="0" smtClean="0"/>
                  <a:t>c)A c B  </a:t>
                </a:r>
                <a:r>
                  <a:rPr lang="pl-PL" dirty="0" smtClean="0"/>
                  <a:t>⇒ </a:t>
                </a:r>
                <a:r>
                  <a:rPr lang="pl-PL" i="1" dirty="0" smtClean="0"/>
                  <a:t> </a:t>
                </a:r>
                <a:r>
                  <a:rPr lang="pt-BR" i="1" dirty="0" smtClean="0"/>
                  <a:t>A − B</a:t>
                </a:r>
                <a:r>
                  <a:rPr lang="pl-PL" i="1" dirty="0" smtClean="0"/>
                  <a:t> </a:t>
                </a:r>
                <a:r>
                  <a:rPr lang="pt-BR" dirty="0" smtClean="0"/>
                  <a:t>=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∅</m:t>
                    </m:r>
                    <m:r>
                      <a:rPr lang="pl-PL" b="0" i="1" smtClean="0">
                        <a:latin typeface="Cambria Math"/>
                        <a:ea typeface="Cambria Math"/>
                      </a:rPr>
                      <m:t>                 </m:t>
                    </m:r>
                    <m:r>
                      <m:rPr>
                        <m:nor/>
                      </m:rPr>
                      <a:rPr lang="pt-BR" i="1" dirty="0" smtClean="0"/>
                      <m:t>B</m:t>
                    </m:r>
                    <m:r>
                      <m:rPr>
                        <m:nor/>
                      </m:rPr>
                      <a:rPr lang="pt-BR" i="1" dirty="0" smtClean="0"/>
                      <m:t> − </m:t>
                    </m:r>
                    <m:r>
                      <m:rPr>
                        <m:nor/>
                      </m:rPr>
                      <a:rPr lang="pt-BR" i="1" dirty="0" smtClean="0"/>
                      <m:t>A</m:t>
                    </m:r>
                    <m:r>
                      <m:rPr>
                        <m:nor/>
                      </m:rPr>
                      <a:rPr lang="pt-BR" i="1" dirty="0" smtClean="0"/>
                      <m:t> </m:t>
                    </m:r>
                    <m:r>
                      <m:rPr>
                        <m:nor/>
                      </m:rPr>
                      <a:rPr lang="pl-PL" dirty="0" smtClean="0"/>
                      <m:t>∧</m:t>
                    </m:r>
                    <m:r>
                      <m:rPr>
                        <m:nor/>
                      </m:rPr>
                      <a:rPr lang="pt-BR" i="1" dirty="0" smtClean="0"/>
                      <m:t> </m:t>
                    </m:r>
                    <m:r>
                      <m:rPr>
                        <m:nor/>
                      </m:rPr>
                      <a:rPr lang="pt-BR" i="1" dirty="0" smtClean="0"/>
                      <m:t>A</m:t>
                    </m:r>
                    <m:r>
                      <m:rPr>
                        <m:nor/>
                      </m:rPr>
                      <a:rPr lang="pt-BR" i="1" dirty="0" smtClean="0"/>
                      <m:t> − </m:t>
                    </m:r>
                    <m:r>
                      <m:rPr>
                        <m:nor/>
                      </m:rPr>
                      <a:rPr lang="pt-BR" i="1" dirty="0" smtClean="0"/>
                      <m:t>B</m:t>
                    </m:r>
                  </m:oMath>
                </a14:m>
                <a:r>
                  <a:rPr lang="pl-PL" dirty="0" smtClean="0"/>
                  <a:t> </a:t>
                </a:r>
                <a:r>
                  <a:rPr lang="pt-BR" dirty="0" smtClean="0"/>
                  <a:t>=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pl-PL" dirty="0" smtClean="0"/>
                  <a:t>     </a:t>
                </a:r>
                <a:r>
                  <a:rPr lang="pt-BR" i="1" dirty="0" smtClean="0"/>
                  <a:t>B − A</a:t>
                </a:r>
                <a:r>
                  <a:rPr lang="pl-PL" i="1" dirty="0" smtClean="0"/>
                  <a:t>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≠∅</m:t>
                    </m:r>
                  </m:oMath>
                </a14:m>
                <a:endParaRPr lang="pt-BR" i="1" dirty="0" smtClean="0"/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notatek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pl-PL" i="1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l-PL" i="1" dirty="0" smtClean="0"/>
                  <a:t>c)A c B  </a:t>
                </a:r>
                <a:r>
                  <a:rPr lang="pl-PL" dirty="0" smtClean="0"/>
                  <a:t>⇒ </a:t>
                </a:r>
                <a:r>
                  <a:rPr lang="pl-PL" i="1" dirty="0" smtClean="0"/>
                  <a:t> </a:t>
                </a:r>
                <a:r>
                  <a:rPr lang="pt-BR" i="1" dirty="0" smtClean="0"/>
                  <a:t>A − B</a:t>
                </a:r>
                <a:r>
                  <a:rPr lang="pl-PL" i="1" dirty="0" smtClean="0"/>
                  <a:t> </a:t>
                </a:r>
                <a:r>
                  <a:rPr lang="pt-BR" dirty="0" smtClean="0"/>
                  <a:t>= </a:t>
                </a:r>
                <a:r>
                  <a:rPr lang="pt-BR" i="0">
                    <a:latin typeface="Cambria Math"/>
                    <a:ea typeface="Cambria Math"/>
                  </a:rPr>
                  <a:t>∅</a:t>
                </a:r>
                <a:r>
                  <a:rPr lang="pl-PL" b="0" i="0" smtClean="0">
                    <a:latin typeface="Cambria Math"/>
                    <a:ea typeface="Cambria Math"/>
                  </a:rPr>
                  <a:t>                 </a:t>
                </a:r>
                <a:r>
                  <a:rPr lang="pt-BR" b="0" i="0" dirty="0" smtClean="0">
                    <a:latin typeface="Cambria Math"/>
                    <a:ea typeface="Cambria Math"/>
                  </a:rPr>
                  <a:t>"</a:t>
                </a:r>
                <a:r>
                  <a:rPr lang="pt-BR" i="0" dirty="0" smtClean="0">
                    <a:latin typeface="Cambria Math"/>
                  </a:rPr>
                  <a:t>B − A </a:t>
                </a:r>
                <a:r>
                  <a:rPr lang="pl-PL" i="0" dirty="0" smtClean="0">
                    <a:latin typeface="Cambria Math"/>
                  </a:rPr>
                  <a:t>∧</a:t>
                </a:r>
                <a:r>
                  <a:rPr lang="pt-BR" i="0" dirty="0" smtClean="0">
                    <a:latin typeface="Cambria Math"/>
                  </a:rPr>
                  <a:t> A − B</a:t>
                </a:r>
                <a:r>
                  <a:rPr lang="pl-PL" i="0" dirty="0" smtClean="0"/>
                  <a:t>"</a:t>
                </a:r>
                <a:r>
                  <a:rPr lang="pl-PL" dirty="0" smtClean="0"/>
                  <a:t> </a:t>
                </a:r>
                <a:r>
                  <a:rPr lang="pt-BR" dirty="0" smtClean="0"/>
                  <a:t>= </a:t>
                </a:r>
                <a:r>
                  <a:rPr lang="pt-BR" i="0">
                    <a:latin typeface="Cambria Math"/>
                    <a:ea typeface="Cambria Math"/>
                  </a:rPr>
                  <a:t>∅</a:t>
                </a:r>
                <a:r>
                  <a:rPr lang="pl-PL" dirty="0" smtClean="0"/>
                  <a:t>  </a:t>
                </a:r>
                <a:r>
                  <a:rPr lang="pt-BR" i="1" dirty="0" smtClean="0"/>
                  <a:t>B − A</a:t>
                </a:r>
                <a:r>
                  <a:rPr lang="pl-PL" i="1" dirty="0" smtClean="0"/>
                  <a:t> </a:t>
                </a:r>
                <a:r>
                  <a:rPr lang="pt-BR" i="0" smtClean="0">
                    <a:latin typeface="Cambria Math"/>
                    <a:ea typeface="Cambria Math"/>
                  </a:rPr>
                  <a:t>≠∅</a:t>
                </a:r>
                <a:endParaRPr lang="pt-BR" i="1" dirty="0" smtClean="0"/>
              </a:p>
              <a:p>
                <a:endParaRPr lang="pl-PL" dirty="0"/>
              </a:p>
            </p:txBody>
          </p:sp>
        </mc:Fallback>
      </mc:AlternateContent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E48F-62FC-4B5E-A133-65705E418381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4744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A)Nie,</a:t>
            </a:r>
            <a:r>
              <a:rPr lang="pl-PL" baseline="0" dirty="0" smtClean="0"/>
              <a:t> bo nie wiemy czy jest spójna</a:t>
            </a:r>
            <a:endParaRPr lang="pl-PL" dirty="0" smtClean="0"/>
          </a:p>
          <a:p>
            <a:r>
              <a:rPr lang="pl-PL" dirty="0" smtClean="0"/>
              <a:t>B)</a:t>
            </a:r>
            <a:r>
              <a:rPr lang="pl-PL" dirty="0" err="1" smtClean="0"/>
              <a:t>Nie,bo</a:t>
            </a:r>
            <a:r>
              <a:rPr lang="pl-PL" dirty="0" smtClean="0"/>
              <a:t> jest antysymetryczna , a powinna być symetryczna</a:t>
            </a:r>
          </a:p>
          <a:p>
            <a:r>
              <a:rPr lang="pl-PL" dirty="0" smtClean="0"/>
              <a:t>C) Z definicji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E48F-62FC-4B5E-A133-65705E418381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499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l-PL" dirty="0" smtClean="0"/>
              <a:t>a)</a:t>
            </a:r>
            <a:r>
              <a:rPr lang="pl-PL" altLang="pl-PL" dirty="0" smtClean="0"/>
              <a:t> NIE, bo nie jest zwrotna.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altLang="pl-PL" dirty="0" smtClean="0"/>
              <a:t>Np. x = 2, a nieprawdą jest, że 3|(2+2)</a:t>
            </a:r>
          </a:p>
          <a:p>
            <a:pPr eaLnBrk="1" hangingPunct="1">
              <a:lnSpc>
                <a:spcPct val="90000"/>
              </a:lnSpc>
            </a:pPr>
            <a:r>
              <a:rPr lang="pl-PL" dirty="0" smtClean="0"/>
              <a:t>b)</a:t>
            </a:r>
            <a:r>
              <a:rPr lang="pl-PL" altLang="pl-PL" sz="1200" dirty="0" smtClean="0"/>
              <a:t> Czyli </a:t>
            </a:r>
            <a:r>
              <a:rPr lang="pl-PL" altLang="pl-PL" sz="1200" dirty="0" err="1" smtClean="0"/>
              <a:t>xRy</a:t>
            </a:r>
            <a:r>
              <a:rPr lang="pl-PL" altLang="pl-PL" sz="1200" dirty="0" smtClean="0"/>
              <a:t> </a:t>
            </a:r>
            <a:r>
              <a:rPr lang="pl-PL" altLang="pl-PL" sz="1200" dirty="0" smtClean="0">
                <a:sym typeface="Wingdings" pitchFamily="2" charset="2"/>
              </a:rPr>
              <a:t> x i y są tego samego znaku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1200" dirty="0" smtClean="0"/>
              <a:t>TAK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l-PL" altLang="pl-PL" sz="1200" dirty="0" smtClean="0"/>
              <a:t>zwrotna: x jest tego samego znaku co x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l-PL" altLang="pl-PL" sz="1200" dirty="0" smtClean="0"/>
              <a:t>Symetryczna: jeśli x jest tego samego znaku co y, to y ma ten sam znak co x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l-PL" altLang="pl-PL" sz="1200" dirty="0" smtClean="0"/>
              <a:t>Przechodnia: jeśli x ma ten sam znak co y, a y ma ten sam znak co z, to x ma ten sam znak co z.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dirty="0" smtClean="0"/>
              <a:t>c)</a:t>
            </a:r>
            <a:r>
              <a:rPr lang="pl-PL" altLang="pl-PL" dirty="0" smtClean="0"/>
              <a:t> TAK,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dirty="0" smtClean="0"/>
              <a:t>-zwrotna: |x|=|x|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dirty="0" smtClean="0"/>
              <a:t>-symetryczna: |x|=|y| =&gt; |y|=|x|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dirty="0" smtClean="0"/>
              <a:t>-przechodnia: |x|=|y| /\ |y|=|z| =&gt; |x|=|z|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E48F-62FC-4B5E-A133-65705E418381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1509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1200" dirty="0" smtClean="0">
                <a:solidFill>
                  <a:srgbClr val="00B050"/>
                </a:solidFill>
              </a:rPr>
              <a:t>a)Zbiór n-elementowych ciągów binarnych jest przeliczalny, zbiór liczb naturalnych też, zatem zbiór wszystkich skończonych ciągów binarnych jest sumą przeliczalnie wielu zbiorów przeliczalnych, czyli jest przeliczalny.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c)Tak, bo j</a:t>
            </a:r>
            <a:r>
              <a:rPr lang="pl-PL" altLang="pl-PL" sz="1200" dirty="0" smtClean="0">
                <a:solidFill>
                  <a:srgbClr val="00B050"/>
                </a:solidFill>
              </a:rPr>
              <a:t>eżeli ciągi są stałe od pewnego miejsca można je uznać za skończone (patrz pkt a).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E48F-62FC-4B5E-A133-65705E418381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453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a)Mocy continuum</a:t>
            </a:r>
          </a:p>
          <a:p>
            <a:r>
              <a:rPr lang="pl-PL" dirty="0" smtClean="0"/>
              <a:t>b)</a:t>
            </a:r>
            <a:r>
              <a:rPr lang="pl-PL" altLang="pl-PL" sz="1200" dirty="0" smtClean="0"/>
              <a:t>Tych liczb jest 2*tyle co liczb wymiernych</a:t>
            </a:r>
            <a:r>
              <a:rPr lang="pl-PL" dirty="0" smtClean="0"/>
              <a:t>(liczny wymierne są przeliczalne)</a:t>
            </a:r>
          </a:p>
          <a:p>
            <a:r>
              <a:rPr lang="pl-PL" dirty="0" smtClean="0"/>
              <a:t>c)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TWIERDZENIE (Cantora)Każdy </a:t>
            </a: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Zbiór"/>
              </a:rPr>
              <a:t>zbiór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ma </a:t>
            </a: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Moc zbioru"/>
              </a:rPr>
              <a:t>moc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mniejszą niż rodzina jego wszystkich podzbiorów, czyli jego </a:t>
            </a: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Zbiór potęgowy"/>
              </a:rPr>
              <a:t>zbiór potęgowy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Zbiór</a:t>
            </a: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liczb naturalnych ma moc </a:t>
            </a:r>
            <a:r>
              <a:rPr lang="pl-PL" sz="1200" b="0" dirty="0" err="1" smtClean="0"/>
              <a:t>alef</a:t>
            </a:r>
            <a:r>
              <a:rPr lang="pl-PL" sz="1200" b="0" dirty="0" smtClean="0"/>
              <a:t> zero.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E48F-62FC-4B5E-A133-65705E418381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217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E48F-62FC-4B5E-A133-65705E41838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876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a)Nie bo to jest KONIUNKCJĄ skończenie wielu ALTERNATYW elementarnych (wynika</a:t>
            </a:r>
            <a:r>
              <a:rPr lang="pl-PL" baseline="0" dirty="0" smtClean="0"/>
              <a:t> z definicji</a:t>
            </a:r>
            <a:r>
              <a:rPr lang="pl-PL" dirty="0" smtClean="0"/>
              <a:t>)</a:t>
            </a:r>
          </a:p>
          <a:p>
            <a:r>
              <a:rPr lang="pl-PL" dirty="0" smtClean="0"/>
              <a:t>b)Tak (wynika z definicji)</a:t>
            </a:r>
          </a:p>
          <a:p>
            <a:r>
              <a:rPr lang="pl-PL" dirty="0" smtClean="0"/>
              <a:t>c)Nie, bo to</a:t>
            </a:r>
            <a:r>
              <a:rPr lang="pl-PL" baseline="0" dirty="0" smtClean="0"/>
              <a:t> nie będzie definicja formuły w koniunkcyjnej postaci normalnej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E48F-62FC-4B5E-A133-65705E418381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6071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pl-PL" dirty="0" smtClean="0"/>
              <a:t>Tak np. p=1, q=1</a:t>
            </a:r>
          </a:p>
          <a:p>
            <a:pPr marL="0" indent="0">
              <a:buNone/>
            </a:pPr>
            <a:r>
              <a:rPr lang="pl-PL" dirty="0" smtClean="0"/>
              <a:t>(¬p) =0; p=1 </a:t>
            </a:r>
          </a:p>
          <a:p>
            <a:r>
              <a:rPr lang="pl-PL" dirty="0" smtClean="0"/>
              <a:t>(¬q)=0, q=1   ((¬p) ∨ (¬q)) =0</a:t>
            </a:r>
          </a:p>
          <a:p>
            <a:r>
              <a:rPr lang="pl-PL" dirty="0" smtClean="0"/>
              <a:t>(p ∨ q)=1 ¬(p ∨ q)=0</a:t>
            </a:r>
            <a:br>
              <a:rPr lang="pl-PL" dirty="0" smtClean="0"/>
            </a:br>
            <a:r>
              <a:rPr lang="pl-PL" dirty="0" smtClean="0"/>
              <a:t>((¬p) ∨ (¬q)) ⇒ ¬(p ∨ q)  = 1</a:t>
            </a:r>
          </a:p>
          <a:p>
            <a:r>
              <a:rPr lang="pl-PL" dirty="0" smtClean="0"/>
              <a:t>b)p=0 q=1</a:t>
            </a:r>
          </a:p>
          <a:p>
            <a:r>
              <a:rPr lang="pl-PL" dirty="0" smtClean="0"/>
              <a:t>(¬p)=1  (¬q)=0 </a:t>
            </a:r>
          </a:p>
          <a:p>
            <a:r>
              <a:rPr lang="pl-PL" dirty="0" smtClean="0"/>
              <a:t>((¬p) ∨ (¬q)) =1</a:t>
            </a:r>
          </a:p>
          <a:p>
            <a:r>
              <a:rPr lang="pl-PL" dirty="0" smtClean="0"/>
              <a:t>¬(p ∨ q)=0</a:t>
            </a:r>
          </a:p>
          <a:p>
            <a:r>
              <a:rPr lang="pl-PL" dirty="0" smtClean="0"/>
              <a:t>c)p=0,q=1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E48F-62FC-4B5E-A133-65705E418381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6073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E48F-62FC-4B5E-A133-65705E418381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9852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b)Z definicji oznaczenia</a:t>
            </a:r>
          </a:p>
          <a:p>
            <a:r>
              <a:rPr lang="pl-PL" dirty="0" smtClean="0"/>
              <a:t>c)Kolejny slajd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E48F-62FC-4B5E-A133-65705E418381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629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Ostatnie przejście</a:t>
            </a:r>
            <a:r>
              <a:rPr lang="pl-PL" baseline="0" dirty="0" smtClean="0"/>
              <a:t> wynika z wcześniejszego slajdu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E48F-62FC-4B5E-A133-65705E418381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0687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rysunki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E48F-62FC-4B5E-A133-65705E418381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7100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2^5 =</a:t>
            </a:r>
            <a:r>
              <a:rPr lang="pl-PL" baseline="0" dirty="0" smtClean="0"/>
              <a:t> 32</a:t>
            </a:r>
          </a:p>
          <a:p>
            <a:r>
              <a:rPr lang="pl-PL" baseline="0" dirty="0" smtClean="0"/>
              <a:t>5 + </a:t>
            </a:r>
            <a:r>
              <a:rPr lang="pl-PL" baseline="0" smtClean="0"/>
              <a:t>2 = 7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E48F-62FC-4B5E-A133-65705E418381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811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C19-A168-4AF9-B48F-9E1420569DB1}" type="datetimeFigureOut">
              <a:rPr lang="pl-PL" smtClean="0"/>
              <a:t>2014-06-03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93F1-8B03-4E54-81F8-6E51BA00419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C19-A168-4AF9-B48F-9E1420569DB1}" type="datetimeFigureOut">
              <a:rPr lang="pl-PL" smtClean="0"/>
              <a:t>2014-06-03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93F1-8B03-4E54-81F8-6E51BA00419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C19-A168-4AF9-B48F-9E1420569DB1}" type="datetimeFigureOut">
              <a:rPr lang="pl-PL" smtClean="0"/>
              <a:t>2014-06-03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93F1-8B03-4E54-81F8-6E51BA00419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C19-A168-4AF9-B48F-9E1420569DB1}" type="datetimeFigureOut">
              <a:rPr lang="pl-PL" smtClean="0"/>
              <a:t>2014-06-03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93F1-8B03-4E54-81F8-6E51BA00419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C19-A168-4AF9-B48F-9E1420569DB1}" type="datetimeFigureOut">
              <a:rPr lang="pl-PL" smtClean="0"/>
              <a:t>2014-06-03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93F1-8B03-4E54-81F8-6E51BA00419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C19-A168-4AF9-B48F-9E1420569DB1}" type="datetimeFigureOut">
              <a:rPr lang="pl-PL" smtClean="0"/>
              <a:t>2014-06-03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93F1-8B03-4E54-81F8-6E51BA00419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C19-A168-4AF9-B48F-9E1420569DB1}" type="datetimeFigureOut">
              <a:rPr lang="pl-PL" smtClean="0"/>
              <a:t>2014-06-03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93F1-8B03-4E54-81F8-6E51BA00419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C19-A168-4AF9-B48F-9E1420569DB1}" type="datetimeFigureOut">
              <a:rPr lang="pl-PL" smtClean="0"/>
              <a:t>2014-06-03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93F1-8B03-4E54-81F8-6E51BA00419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C19-A168-4AF9-B48F-9E1420569DB1}" type="datetimeFigureOut">
              <a:rPr lang="pl-PL" smtClean="0"/>
              <a:t>2014-06-03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93F1-8B03-4E54-81F8-6E51BA00419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C19-A168-4AF9-B48F-9E1420569DB1}" type="datetimeFigureOut">
              <a:rPr lang="pl-PL" smtClean="0"/>
              <a:t>2014-06-03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BC93F1-8B03-4E54-81F8-6E51BA00419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C19-A168-4AF9-B48F-9E1420569DB1}" type="datetimeFigureOut">
              <a:rPr lang="pl-PL" smtClean="0"/>
              <a:t>2014-06-03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93F1-8B03-4E54-81F8-6E51BA00419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D5D4C19-A168-4AF9-B48F-9E1420569DB1}" type="datetimeFigureOut">
              <a:rPr lang="pl-PL" smtClean="0"/>
              <a:t>2014-06-03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ABC93F1-8B03-4E54-81F8-6E51BA00419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Podstawy logiki i teorii mnogości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Marta Puc</a:t>
            </a:r>
            <a:br>
              <a:rPr lang="pl-PL" dirty="0" smtClean="0"/>
            </a:br>
            <a:r>
              <a:rPr lang="pl-PL" dirty="0" smtClean="0"/>
              <a:t>Martyna Rusek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64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TAUTOLOGIA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rgbClr val="FF0000"/>
                </a:solidFill>
              </a:rPr>
              <a:t>Tautologia</a:t>
            </a:r>
            <a:r>
              <a:rPr lang="pl-PL" sz="2000" dirty="0"/>
              <a:t> jest to formuła spełniona przez </a:t>
            </a:r>
            <a:r>
              <a:rPr lang="pl-PL" sz="2000" dirty="0" smtClean="0"/>
              <a:t>każde wartościowanie.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4318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4. Wskaż, które własności ma następująca formuła klasycznego rachunku</a:t>
            </a:r>
            <a:br>
              <a:rPr lang="pl-PL" dirty="0" smtClean="0"/>
            </a:br>
            <a:r>
              <a:rPr lang="pl-PL" dirty="0" smtClean="0"/>
              <a:t>zdań: ((¬p) ∨ (¬q)) ⇒ ¬(p ∨ q)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496" y="17008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(a) Formuła jest prawdziwa dla pewnego wartościowania.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rgbClr val="FF0000"/>
                </a:solidFill>
              </a:rPr>
              <a:t>(TAK)</a:t>
            </a:r>
          </a:p>
          <a:p>
            <a:pPr marL="0" indent="0">
              <a:buNone/>
            </a:pPr>
            <a:r>
              <a:rPr lang="pl-PL" sz="2000" dirty="0" smtClean="0"/>
              <a:t>(b) Formuła jest tautologią klasycznego rachunku zdań.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rgbClr val="FF0000"/>
                </a:solidFill>
              </a:rPr>
              <a:t>(NIE)</a:t>
            </a:r>
          </a:p>
          <a:p>
            <a:pPr marL="0" indent="0">
              <a:buNone/>
            </a:pPr>
            <a:r>
              <a:rPr lang="pl-PL" sz="2000" dirty="0" smtClean="0"/>
              <a:t>(c) Formuła jest fałszywa dla pewnego wartościowania.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rgbClr val="FF0000"/>
                </a:solidFill>
              </a:rPr>
              <a:t>(TAK)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300192" y="1690930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lphaLcParenR"/>
            </a:pPr>
            <a:r>
              <a:rPr lang="pl-PL" dirty="0"/>
              <a:t>Tak np. p=1, q=1</a:t>
            </a:r>
          </a:p>
          <a:p>
            <a:r>
              <a:rPr lang="pl-PL" dirty="0"/>
              <a:t>(¬p) =0; p=1 </a:t>
            </a:r>
          </a:p>
          <a:p>
            <a:r>
              <a:rPr lang="pl-PL" dirty="0"/>
              <a:t>(¬q)=0, q=1   </a:t>
            </a:r>
            <a:endParaRPr lang="pl-PL" dirty="0" smtClean="0"/>
          </a:p>
          <a:p>
            <a:r>
              <a:rPr lang="pl-PL" dirty="0" smtClean="0"/>
              <a:t>((¬</a:t>
            </a:r>
            <a:r>
              <a:rPr lang="pl-PL" dirty="0"/>
              <a:t>p) ∨ (¬q)) =0</a:t>
            </a:r>
          </a:p>
          <a:p>
            <a:r>
              <a:rPr lang="pl-PL" dirty="0"/>
              <a:t>(p ∨ q)=1 </a:t>
            </a:r>
            <a:r>
              <a:rPr lang="pl-PL" dirty="0" smtClean="0"/>
              <a:t>  ¬(</a:t>
            </a:r>
            <a:r>
              <a:rPr lang="pl-PL" dirty="0"/>
              <a:t>p ∨ q)=0</a:t>
            </a:r>
            <a:br>
              <a:rPr lang="pl-PL" dirty="0"/>
            </a:br>
            <a:r>
              <a:rPr lang="pl-PL" dirty="0" smtClean="0"/>
              <a:t>(((¬</a:t>
            </a:r>
            <a:r>
              <a:rPr lang="pl-PL" dirty="0"/>
              <a:t>p) ∨ (¬q)) ⇒ ¬(p ∨ q) </a:t>
            </a:r>
            <a:r>
              <a:rPr lang="pl-PL" dirty="0" smtClean="0"/>
              <a:t>) </a:t>
            </a:r>
            <a:r>
              <a:rPr lang="pl-PL" dirty="0"/>
              <a:t>= 1</a:t>
            </a:r>
          </a:p>
          <a:p>
            <a:endParaRPr lang="pl-PL" dirty="0" smtClean="0"/>
          </a:p>
          <a:p>
            <a:r>
              <a:rPr lang="pl-PL" dirty="0" smtClean="0"/>
              <a:t>b)Nie, bo np.  p=0, </a:t>
            </a:r>
            <a:r>
              <a:rPr lang="pl-PL" dirty="0"/>
              <a:t>q=1</a:t>
            </a:r>
          </a:p>
          <a:p>
            <a:r>
              <a:rPr lang="pl-PL" dirty="0"/>
              <a:t>(¬p)=1  (¬q)=0 </a:t>
            </a:r>
          </a:p>
          <a:p>
            <a:r>
              <a:rPr lang="pl-PL" dirty="0"/>
              <a:t>((¬p) ∨ (¬q)) =1</a:t>
            </a:r>
          </a:p>
          <a:p>
            <a:r>
              <a:rPr lang="pl-PL" dirty="0"/>
              <a:t>¬(p ∨ q)=0</a:t>
            </a:r>
          </a:p>
          <a:p>
            <a:r>
              <a:rPr lang="pl-PL" dirty="0"/>
              <a:t>(((¬p) ∨ (¬q)) ⇒ ¬(p ∨ q) ) = </a:t>
            </a:r>
            <a:r>
              <a:rPr lang="pl-PL" dirty="0" smtClean="0"/>
              <a:t>0</a:t>
            </a:r>
          </a:p>
          <a:p>
            <a:endParaRPr lang="pl-PL" dirty="0" smtClean="0"/>
          </a:p>
          <a:p>
            <a:r>
              <a:rPr lang="pl-PL" dirty="0" smtClean="0"/>
              <a:t>c)p=0,q=1</a:t>
            </a:r>
            <a:endParaRPr lang="pl-PL" dirty="0"/>
          </a:p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214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Prawem Klasycznego Rachunku Predykatów (KRP) </a:t>
            </a:r>
            <a:r>
              <a:rPr lang="pl-PL" sz="2000" dirty="0"/>
              <a:t>nazywamy </a:t>
            </a:r>
            <a:r>
              <a:rPr lang="pl-PL" sz="2000" dirty="0" smtClean="0"/>
              <a:t>formuł</a:t>
            </a:r>
            <a:r>
              <a:rPr lang="pl-PL" sz="2000" dirty="0"/>
              <a:t>ę</a:t>
            </a:r>
            <a:r>
              <a:rPr lang="pl-PL" sz="2000" dirty="0" smtClean="0"/>
              <a:t>, </a:t>
            </a:r>
            <a:r>
              <a:rPr lang="pl-PL" sz="2000" dirty="0"/>
              <a:t>która jest </a:t>
            </a:r>
            <a:r>
              <a:rPr lang="pl-PL" sz="2000" dirty="0" smtClean="0"/>
              <a:t>prawdziwa we </a:t>
            </a:r>
            <a:r>
              <a:rPr lang="pl-PL" sz="2000" dirty="0"/>
              <a:t>wszystkich interpretacjach danego </a:t>
            </a:r>
            <a:r>
              <a:rPr lang="pl-PL" sz="2000" dirty="0" smtClean="0"/>
              <a:t>j</a:t>
            </a:r>
            <a:r>
              <a:rPr lang="pl-PL" sz="2000" dirty="0"/>
              <a:t>ę</a:t>
            </a:r>
            <a:r>
              <a:rPr lang="pl-PL" sz="2000" dirty="0" smtClean="0"/>
              <a:t>zyka</a:t>
            </a:r>
            <a:r>
              <a:rPr lang="pl-PL" sz="2000" dirty="0"/>
              <a:t>.</a:t>
            </a:r>
          </a:p>
          <a:p>
            <a:pPr marL="0" indent="0">
              <a:buNone/>
            </a:pPr>
            <a:r>
              <a:rPr lang="pl-PL" sz="2000" dirty="0"/>
              <a:t>Prawa KRP </a:t>
            </a:r>
            <a:r>
              <a:rPr lang="pl-PL" sz="2000" dirty="0" smtClean="0"/>
              <a:t>s</a:t>
            </a:r>
            <a:r>
              <a:rPr lang="pl-PL" sz="2000" dirty="0"/>
              <a:t>ą</a:t>
            </a:r>
            <a:r>
              <a:rPr lang="pl-PL" sz="2000" dirty="0" smtClean="0"/>
              <a:t> też </a:t>
            </a:r>
            <a:r>
              <a:rPr lang="pl-PL" sz="2000" dirty="0"/>
              <a:t>nazywane tautologiami KRP.</a:t>
            </a:r>
          </a:p>
        </p:txBody>
      </p:sp>
    </p:spTree>
    <p:extLst>
      <p:ext uri="{BB962C8B-B14F-4D97-AF65-F5344CB8AC3E}">
        <p14:creationId xmlns:p14="http://schemas.microsoft.com/office/powerpoint/2010/main" val="36382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5. Które z poniższych formuł są prawami klasycznego rachunku predykatów?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340768"/>
            <a:ext cx="7520940" cy="3579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(a) ∀x(A ∧ B) ⇔ (∀</a:t>
            </a:r>
            <a:r>
              <a:rPr lang="pl-PL" sz="2000" dirty="0" err="1" smtClean="0"/>
              <a:t>xA</a:t>
            </a:r>
            <a:r>
              <a:rPr lang="pl-PL" sz="2000" dirty="0" smtClean="0"/>
              <a:t> ∧ ∀</a:t>
            </a:r>
            <a:r>
              <a:rPr lang="pl-PL" sz="2000" dirty="0" err="1" smtClean="0"/>
              <a:t>xB</a:t>
            </a:r>
            <a:r>
              <a:rPr lang="pl-PL" sz="2000" dirty="0" smtClean="0"/>
              <a:t>)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rgbClr val="FF0000"/>
                </a:solidFill>
              </a:rPr>
              <a:t>(TAK)</a:t>
            </a:r>
          </a:p>
          <a:p>
            <a:pPr marL="0" indent="0">
              <a:buNone/>
            </a:pPr>
            <a:r>
              <a:rPr lang="pl-PL" sz="2000" dirty="0" smtClean="0"/>
              <a:t>(b) ∀</a:t>
            </a:r>
            <a:r>
              <a:rPr lang="pl-PL" sz="2000" dirty="0" err="1" smtClean="0"/>
              <a:t>x∃yA</a:t>
            </a:r>
            <a:r>
              <a:rPr lang="pl-PL" sz="2000" dirty="0" smtClean="0"/>
              <a:t> ⇔ ∃</a:t>
            </a:r>
            <a:r>
              <a:rPr lang="pl-PL" sz="2000" dirty="0" err="1" smtClean="0"/>
              <a:t>y∀xA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>
                <a:solidFill>
                  <a:srgbClr val="FF0000"/>
                </a:solidFill>
              </a:rPr>
              <a:t>(NIE)</a:t>
            </a:r>
          </a:p>
          <a:p>
            <a:pPr marL="0" indent="0">
              <a:buNone/>
            </a:pPr>
            <a:r>
              <a:rPr lang="pl-PL" sz="2000" dirty="0" smtClean="0"/>
              <a:t>(c) ∃</a:t>
            </a:r>
            <a:r>
              <a:rPr lang="pl-PL" sz="2000" dirty="0" err="1" smtClean="0"/>
              <a:t>x∀yA</a:t>
            </a:r>
            <a:r>
              <a:rPr lang="pl-PL" sz="2000" dirty="0" smtClean="0"/>
              <a:t> ⇒ ∀</a:t>
            </a:r>
            <a:r>
              <a:rPr lang="pl-PL" sz="2000" dirty="0" err="1" smtClean="0"/>
              <a:t>y∃xA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>
                <a:solidFill>
                  <a:srgbClr val="FF0000"/>
                </a:solidFill>
              </a:rPr>
              <a:t>(TAK)</a:t>
            </a:r>
            <a:endParaRPr lang="pl-PL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716016" y="1268760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pl-PL" dirty="0" smtClean="0"/>
              <a:t>Prawo </a:t>
            </a:r>
            <a:r>
              <a:rPr lang="pl-PL" dirty="0"/>
              <a:t>rozdzielności względem </a:t>
            </a:r>
            <a:r>
              <a:rPr lang="pl-PL" dirty="0" smtClean="0"/>
              <a:t>koniunkcji</a:t>
            </a:r>
          </a:p>
          <a:p>
            <a:pPr marL="342900" indent="-342900">
              <a:buAutoNum type="alphaLcParenR"/>
            </a:pPr>
            <a:r>
              <a:rPr lang="pl-PL" dirty="0" smtClean="0"/>
              <a:t>Nie ma takiego prawa</a:t>
            </a:r>
          </a:p>
          <a:p>
            <a:pPr marL="342900" indent="-342900">
              <a:buAutoNum type="alphaLcParenR"/>
            </a:pPr>
            <a:r>
              <a:rPr lang="pl-PL" dirty="0"/>
              <a:t>Przeniesienie kwantyfikatora egzystencjalnego za ogólny 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16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ytuł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85800"/>
                <a:ext cx="8507288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pl-PL" dirty="0" smtClean="0"/>
                  <a:t>6. Formuła ∀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pl-PL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pl-PL" b="0" i="1" smtClean="0">
                            <a:latin typeface="Cambria Math"/>
                          </a:rPr>
                          <m:t>𝑥</m:t>
                        </m:r>
                        <m:r>
                          <a:rPr lang="pl-PL" b="0" i="1" smtClean="0">
                            <a:latin typeface="Cambria Math"/>
                          </a:rPr>
                          <m:t>:</m:t>
                        </m:r>
                        <m:r>
                          <a:rPr lang="pl-PL" b="0" i="1" smtClean="0">
                            <a:latin typeface="Cambria Math"/>
                          </a:rPr>
                          <m:t>𝑊</m:t>
                        </m:r>
                      </m:sub>
                      <m:sup/>
                      <m:e>
                        <m:r>
                          <a:rPr lang="pl-PL" b="0" i="1" smtClean="0">
                            <a:latin typeface="Cambria Math"/>
                          </a:rPr>
                          <m:t>𝐴</m:t>
                        </m:r>
                      </m:e>
                    </m:sPre>
                  </m:oMath>
                </a14:m>
                <a:r>
                  <a:rPr lang="pl-PL" dirty="0" smtClean="0"/>
                  <a:t> jest równoważna formule (wskaż poprawne odpowiedzi):</a:t>
                </a:r>
                <a:br>
                  <a:rPr lang="pl-PL" dirty="0" smtClean="0"/>
                </a:br>
                <a:endParaRPr lang="pl-PL" dirty="0"/>
              </a:p>
            </p:txBody>
          </p:sp>
        </mc:Choice>
        <mc:Fallback xmlns="">
          <p:sp>
            <p:nvSpPr>
              <p:cNvPr id="2" name="Tytu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85800"/>
                <a:ext cx="8507288" cy="1143000"/>
              </a:xfrm>
              <a:blipFill rotWithShape="1">
                <a:blip r:embed="rId3"/>
                <a:stretch>
                  <a:fillRect l="-1289" t="-44920" r="-1289" b="-374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700808"/>
            <a:ext cx="7520940" cy="3579849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/>
              <a:t>(a) ∀x(W ∧ A) .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rgbClr val="FF0000"/>
                </a:solidFill>
              </a:rPr>
              <a:t>(NIE)</a:t>
            </a:r>
          </a:p>
          <a:p>
            <a:pPr marL="0" indent="0">
              <a:buNone/>
            </a:pPr>
            <a:r>
              <a:rPr lang="pl-PL" sz="2000" dirty="0" smtClean="0"/>
              <a:t>(b) ∀x(W ⇒ A) .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rgbClr val="FF0000"/>
                </a:solidFill>
              </a:rPr>
              <a:t>(TAK)</a:t>
            </a:r>
          </a:p>
          <a:p>
            <a:pPr marL="0" indent="0">
              <a:buNone/>
            </a:pPr>
            <a:r>
              <a:rPr lang="pl-PL" sz="2000" dirty="0" smtClean="0"/>
              <a:t>(c) ∀x(¬W ∨ A) .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rgbClr val="FF0000"/>
                </a:solidFill>
              </a:rPr>
              <a:t>(TAK)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076056" y="220486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b)Z definicji oznaczenia</a:t>
            </a:r>
          </a:p>
          <a:p>
            <a:r>
              <a:rPr lang="pl-PL" dirty="0"/>
              <a:t>c)Kolejny slajd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236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573472"/>
              </p:ext>
            </p:extLst>
          </p:nvPr>
        </p:nvGraphicFramePr>
        <p:xfrm>
          <a:off x="683568" y="2708920"/>
          <a:ext cx="2857500" cy="1828800"/>
        </p:xfrm>
        <a:graphic>
          <a:graphicData uri="http://schemas.openxmlformats.org/drawingml/2006/table">
            <a:tbl>
              <a:tblPr/>
              <a:tblGrid>
                <a:gridCol w="952500"/>
                <a:gridCol w="952500"/>
                <a:gridCol w="9525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effectLst/>
                          <a:latin typeface="Times New Roman"/>
                        </a:rPr>
                        <a:t>W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effectLst/>
                          <a:latin typeface="Times New Roman"/>
                        </a:rPr>
                        <a:t>A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effectLst/>
                          <a:latin typeface="Times New Roman"/>
                        </a:rPr>
                        <a:t>W </a:t>
                      </a:r>
                      <a:r>
                        <a:rPr lang="pl-PL" dirty="0">
                          <a:effectLst/>
                          <a:latin typeface="Times New Roman"/>
                        </a:rPr>
                        <a:t>⇒ </a:t>
                      </a:r>
                      <a:r>
                        <a:rPr lang="pl-PL" dirty="0" smtClean="0">
                          <a:effectLst/>
                          <a:latin typeface="Times New Roman"/>
                        </a:rPr>
                        <a:t>A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0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0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1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0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1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1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1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0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0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1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1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Times New Roman"/>
                        </a:rPr>
                        <a:t>1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455393"/>
              </p:ext>
            </p:extLst>
          </p:nvPr>
        </p:nvGraphicFramePr>
        <p:xfrm>
          <a:off x="3995936" y="2708920"/>
          <a:ext cx="2857500" cy="1828800"/>
        </p:xfrm>
        <a:graphic>
          <a:graphicData uri="http://schemas.openxmlformats.org/drawingml/2006/table">
            <a:tbl>
              <a:tblPr/>
              <a:tblGrid>
                <a:gridCol w="952500"/>
                <a:gridCol w="952500"/>
                <a:gridCol w="9525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effectLst/>
                          <a:latin typeface="Times New Roman"/>
                        </a:rPr>
                        <a:t>W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effectLst/>
                          <a:latin typeface="Times New Roman"/>
                        </a:rPr>
                        <a:t>A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¬W ∨ A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0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0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1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0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1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1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1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0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0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1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1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Times New Roman"/>
                        </a:rPr>
                        <a:t>1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812384"/>
              </p:ext>
            </p:extLst>
          </p:nvPr>
        </p:nvGraphicFramePr>
        <p:xfrm>
          <a:off x="7020272" y="2708920"/>
          <a:ext cx="1403648" cy="1097280"/>
        </p:xfrm>
        <a:graphic>
          <a:graphicData uri="http://schemas.openxmlformats.org/drawingml/2006/table">
            <a:tbl>
              <a:tblPr/>
              <a:tblGrid>
                <a:gridCol w="701824"/>
                <a:gridCol w="701824"/>
              </a:tblGrid>
              <a:tr h="132576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effectLst/>
                          <a:latin typeface="Times New Roman"/>
                        </a:rPr>
                        <a:t>W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Times New Roman"/>
                        </a:rPr>
                        <a:t>¬ </a:t>
                      </a:r>
                      <a:r>
                        <a:rPr lang="pl-PL" dirty="0" smtClean="0">
                          <a:effectLst/>
                          <a:latin typeface="Times New Roman"/>
                        </a:rPr>
                        <a:t>W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Times New Roman"/>
                        </a:rPr>
                        <a:t>0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1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Times New Roman"/>
                        </a:rPr>
                        <a:t>1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Times New Roman"/>
                        </a:rPr>
                        <a:t>0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96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¬∀</a:t>
            </a:r>
            <a:r>
              <a:rPr lang="pl-PL" sz="2000" dirty="0" smtClean="0"/>
              <a:t>x ⇔ </a:t>
            </a:r>
            <a:r>
              <a:rPr lang="pl-PL" sz="2000" dirty="0"/>
              <a:t>∃</a:t>
            </a:r>
            <a:r>
              <a:rPr lang="pl-PL" sz="2000" dirty="0" smtClean="0"/>
              <a:t>x</a:t>
            </a:r>
          </a:p>
          <a:p>
            <a:pPr marL="0" indent="0">
              <a:buNone/>
            </a:pPr>
            <a:r>
              <a:rPr lang="pl-PL" sz="2000" dirty="0"/>
              <a:t>¬ </a:t>
            </a:r>
            <a:r>
              <a:rPr lang="pl-PL" sz="2000" dirty="0" smtClean="0"/>
              <a:t>∃x ⇔ </a:t>
            </a:r>
            <a:r>
              <a:rPr lang="pl-PL" sz="2000" dirty="0"/>
              <a:t>∀x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¬(</a:t>
            </a:r>
            <a:r>
              <a:rPr lang="pl-PL" sz="2000" dirty="0"/>
              <a:t>A ∧ B) </a:t>
            </a:r>
            <a:r>
              <a:rPr lang="pl-PL" sz="2000" dirty="0" smtClean="0"/>
              <a:t>⇔(¬A v ¬B) ⇔ ( A </a:t>
            </a:r>
            <a:r>
              <a:rPr lang="pl-PL" sz="2000" dirty="0" smtClean="0">
                <a:latin typeface="Times New Roman"/>
              </a:rPr>
              <a:t>⇒</a:t>
            </a:r>
            <a:r>
              <a:rPr lang="pl-PL" sz="2000" dirty="0"/>
              <a:t> ¬ </a:t>
            </a:r>
            <a:r>
              <a:rPr lang="pl-PL" sz="2000" dirty="0" smtClean="0"/>
              <a:t>B)</a:t>
            </a:r>
          </a:p>
          <a:p>
            <a:pPr marL="0" indent="0">
              <a:buNone/>
            </a:pPr>
            <a:r>
              <a:rPr lang="pl-PL" sz="2000" dirty="0"/>
              <a:t>	</a:t>
            </a:r>
            <a:r>
              <a:rPr lang="pl-PL" sz="2000" dirty="0" smtClean="0"/>
              <a:t>	</a:t>
            </a:r>
            <a:r>
              <a:rPr lang="pl-PL" sz="2000" dirty="0"/>
              <a:t> </a:t>
            </a:r>
            <a:r>
              <a:rPr lang="pl-PL" sz="2000" dirty="0" smtClean="0"/>
              <a:t>(¬</a:t>
            </a:r>
            <a:r>
              <a:rPr lang="pl-PL" sz="2000" dirty="0"/>
              <a:t>B v</a:t>
            </a:r>
            <a:r>
              <a:rPr lang="pl-PL" sz="2000" dirty="0" smtClean="0"/>
              <a:t> ¬A) </a:t>
            </a:r>
            <a:r>
              <a:rPr lang="pl-PL" sz="2000" dirty="0"/>
              <a:t>⇔ ( </a:t>
            </a:r>
            <a:r>
              <a:rPr lang="pl-PL" sz="2000" dirty="0" smtClean="0"/>
              <a:t>B </a:t>
            </a:r>
            <a:r>
              <a:rPr lang="pl-PL" sz="2000" dirty="0" smtClean="0">
                <a:latin typeface="Times New Roman"/>
              </a:rPr>
              <a:t>⇒</a:t>
            </a:r>
            <a:r>
              <a:rPr lang="pl-PL" sz="2000" dirty="0"/>
              <a:t> </a:t>
            </a:r>
            <a:r>
              <a:rPr lang="pl-PL" sz="2000" dirty="0" smtClean="0"/>
              <a:t>¬A)</a:t>
            </a:r>
            <a:endParaRPr lang="pl-PL" sz="2000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 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972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29816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7. Które z poniższych formuł są logicznie równoważne formule:</a:t>
            </a:r>
            <a:br>
              <a:rPr lang="pl-PL" dirty="0" smtClean="0">
                <a:latin typeface="Arial Black" panose="020B0A04020102020204" pitchFamily="34" charset="0"/>
              </a:rPr>
            </a:br>
            <a:r>
              <a:rPr lang="pl-PL" altLang="pl-PL" dirty="0" smtClean="0">
                <a:latin typeface="Arial Black" panose="020B0A04020102020204" pitchFamily="34" charset="0"/>
              </a:rPr>
              <a:t>¬</a:t>
            </a:r>
            <a:r>
              <a:rPr lang="pl-PL" dirty="0">
                <a:latin typeface="Arial Black" panose="020B0A04020102020204" pitchFamily="34" charset="0"/>
              </a:rPr>
              <a:t> ∀</a:t>
            </a:r>
            <a:r>
              <a:rPr lang="pl-PL" dirty="0" err="1">
                <a:latin typeface="Arial Black" panose="020B0A04020102020204" pitchFamily="34" charset="0"/>
              </a:rPr>
              <a:t>x∃y</a:t>
            </a:r>
            <a:r>
              <a:rPr lang="pl-PL">
                <a:latin typeface="Arial Black" panose="020B0A04020102020204" pitchFamily="34" charset="0"/>
              </a:rPr>
              <a:t> </a:t>
            </a:r>
            <a:r>
              <a:rPr lang="pl-PL" smtClean="0">
                <a:latin typeface="Arial Black" panose="020B0A04020102020204" pitchFamily="34" charset="0"/>
              </a:rPr>
              <a:t>(A</a:t>
            </a:r>
            <a:r>
              <a:rPr lang="pl-PL" altLang="pl-PL" dirty="0" smtClean="0">
                <a:latin typeface="Arial Black" panose="020B0A04020102020204" pitchFamily="34" charset="0"/>
              </a:rPr>
              <a:t>∧</a:t>
            </a:r>
            <a:r>
              <a:rPr lang="pl-PL" altLang="pl-PL" dirty="0">
                <a:latin typeface="Arial Black" panose="020B0A04020102020204" pitchFamily="34" charset="0"/>
              </a:rPr>
              <a:t>B)</a:t>
            </a:r>
            <a:r>
              <a:rPr lang="pl-PL" dirty="0" smtClean="0">
                <a:latin typeface="Arial Black" panose="020B0A04020102020204" pitchFamily="34" charset="0"/>
              </a:rPr>
              <a:t>?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(a) ∃</a:t>
            </a:r>
            <a:r>
              <a:rPr lang="pl-PL" dirty="0" err="1" smtClean="0"/>
              <a:t>x∀y</a:t>
            </a:r>
            <a:r>
              <a:rPr lang="pl-PL" dirty="0" smtClean="0"/>
              <a:t>(A ⇒ ¬B)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(TAK)</a:t>
            </a:r>
          </a:p>
          <a:p>
            <a:pPr marL="0" indent="0">
              <a:buNone/>
            </a:pPr>
            <a:r>
              <a:rPr lang="pl-PL" dirty="0" smtClean="0"/>
              <a:t>(b) ∀</a:t>
            </a:r>
            <a:r>
              <a:rPr lang="pl-PL" dirty="0" err="1" smtClean="0"/>
              <a:t>x∃y</a:t>
            </a:r>
            <a:r>
              <a:rPr lang="pl-PL" dirty="0" smtClean="0"/>
              <a:t>(¬A ∨ ¬B)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(NIE)</a:t>
            </a:r>
          </a:p>
          <a:p>
            <a:pPr marL="0" indent="0">
              <a:buNone/>
            </a:pPr>
            <a:r>
              <a:rPr lang="pl-PL" dirty="0" smtClean="0"/>
              <a:t>(c) ∃</a:t>
            </a:r>
            <a:r>
              <a:rPr lang="pl-PL" dirty="0" err="1" smtClean="0"/>
              <a:t>x∀y</a:t>
            </a:r>
            <a:r>
              <a:rPr lang="pl-PL" dirty="0" smtClean="0"/>
              <a:t>(B ⇒ ¬A)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(TAK)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4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5013176"/>
            <a:ext cx="2843808" cy="18448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230777"/>
              </p:ext>
            </p:extLst>
          </p:nvPr>
        </p:nvGraphicFramePr>
        <p:xfrm>
          <a:off x="2502760" y="27381"/>
          <a:ext cx="6641240" cy="6858003"/>
        </p:xfrm>
        <a:graphic>
          <a:graphicData uri="http://schemas.openxmlformats.org/drawingml/2006/table">
            <a:tbl>
              <a:tblPr/>
              <a:tblGrid>
                <a:gridCol w="3320620"/>
                <a:gridCol w="3320620"/>
              </a:tblGrid>
              <a:tr h="872837">
                <a:tc>
                  <a:txBody>
                    <a:bodyPr/>
                    <a:lstStyle/>
                    <a:p>
                      <a:pPr algn="l"/>
                      <a:r>
                        <a:rPr lang="pl-PL" sz="1600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przemienność sumy zbiorów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i="1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A</a:t>
                      </a:r>
                      <a:r>
                        <a:rPr lang="pl-PL" sz="160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 ∪ </a:t>
                      </a:r>
                      <a:r>
                        <a:rPr lang="pl-PL" sz="1600" i="1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B</a:t>
                      </a:r>
                      <a:r>
                        <a:rPr lang="pl-PL" sz="160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 = </a:t>
                      </a:r>
                      <a:r>
                        <a:rPr lang="pl-PL" sz="1600" i="1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B</a:t>
                      </a:r>
                      <a:r>
                        <a:rPr lang="pl-PL" sz="160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 ∪ </a:t>
                      </a:r>
                      <a:r>
                        <a:rPr lang="pl-PL" sz="1600" i="1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A</a:t>
                      </a:r>
                      <a:endParaRPr lang="pl-PL" sz="1600">
                        <a:solidFill>
                          <a:srgbClr val="333300"/>
                        </a:solidFill>
                        <a:effectLst/>
                        <a:latin typeface="Times New Roman"/>
                      </a:endParaRP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72837">
                <a:tc>
                  <a:txBody>
                    <a:bodyPr/>
                    <a:lstStyle/>
                    <a:p>
                      <a:pPr algn="l"/>
                      <a:r>
                        <a:rPr lang="pl-PL" sz="160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przemienność iloczynu zbiorów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i="1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A</a:t>
                      </a:r>
                      <a:r>
                        <a:rPr lang="pl-PL" sz="1600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 ∩ </a:t>
                      </a:r>
                      <a:r>
                        <a:rPr lang="pl-PL" sz="1600" i="1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B</a:t>
                      </a:r>
                      <a:r>
                        <a:rPr lang="pl-PL" sz="1600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 = </a:t>
                      </a:r>
                      <a:r>
                        <a:rPr lang="pl-PL" sz="1600" i="1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B</a:t>
                      </a:r>
                      <a:r>
                        <a:rPr lang="pl-PL" sz="1600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 ∩ </a:t>
                      </a:r>
                      <a:r>
                        <a:rPr lang="pl-PL" sz="1600" i="1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A</a:t>
                      </a:r>
                      <a:endParaRPr lang="pl-PL" sz="1600" dirty="0">
                        <a:solidFill>
                          <a:srgbClr val="333300"/>
                        </a:solidFill>
                        <a:effectLst/>
                        <a:latin typeface="Times New Roman"/>
                      </a:endParaRP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72837">
                <a:tc>
                  <a:txBody>
                    <a:bodyPr/>
                    <a:lstStyle/>
                    <a:p>
                      <a:pPr algn="l"/>
                      <a:r>
                        <a:rPr lang="pl-PL" sz="160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łączność sumy zbiorów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pt-BR" sz="1600" i="1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A</a:t>
                      </a:r>
                      <a:r>
                        <a:rPr lang="pt-BR" sz="160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 ∪ </a:t>
                      </a:r>
                      <a:r>
                        <a:rPr lang="pt-BR" sz="1600" i="1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B</a:t>
                      </a:r>
                      <a:r>
                        <a:rPr lang="pt-BR" sz="160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) ∪ C = </a:t>
                      </a:r>
                      <a:r>
                        <a:rPr lang="pt-BR" sz="1600" i="1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A</a:t>
                      </a:r>
                      <a:r>
                        <a:rPr lang="pt-BR" sz="160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 ∪ (</a:t>
                      </a:r>
                      <a:r>
                        <a:rPr lang="pt-BR" sz="1600" i="1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B</a:t>
                      </a:r>
                      <a:r>
                        <a:rPr lang="pt-BR" sz="160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 ∪ C)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72837">
                <a:tc>
                  <a:txBody>
                    <a:bodyPr/>
                    <a:lstStyle/>
                    <a:p>
                      <a:pPr algn="l"/>
                      <a:r>
                        <a:rPr lang="pl-PL" sz="160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łączność iloczynu zbiorów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pt-BR" sz="1600" i="1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A</a:t>
                      </a:r>
                      <a:r>
                        <a:rPr lang="pt-BR" sz="160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 ∩ </a:t>
                      </a:r>
                      <a:r>
                        <a:rPr lang="pt-BR" sz="1600" i="1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B</a:t>
                      </a:r>
                      <a:r>
                        <a:rPr lang="pt-BR" sz="160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) ∩ C = </a:t>
                      </a:r>
                      <a:r>
                        <a:rPr lang="pt-BR" sz="1600" i="1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A</a:t>
                      </a:r>
                      <a:r>
                        <a:rPr lang="pt-BR" sz="160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 ∩ (</a:t>
                      </a:r>
                      <a:r>
                        <a:rPr lang="pt-BR" sz="1600" i="1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B</a:t>
                      </a:r>
                      <a:r>
                        <a:rPr lang="pt-BR" sz="160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 ∩ C)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46909">
                <a:tc>
                  <a:txBody>
                    <a:bodyPr/>
                    <a:lstStyle/>
                    <a:p>
                      <a:pPr algn="l"/>
                      <a:r>
                        <a:rPr lang="pl-PL" sz="1600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rozdzielność iloczynu względem</a:t>
                      </a:r>
                      <a:br>
                        <a:rPr lang="pl-PL" sz="1600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pl-PL" sz="1600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sumy zbiorów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i="1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A</a:t>
                      </a:r>
                      <a:r>
                        <a:rPr lang="pt-BR" sz="160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 ∩ (</a:t>
                      </a:r>
                      <a:r>
                        <a:rPr lang="pt-BR" sz="1600" i="1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B</a:t>
                      </a:r>
                      <a:r>
                        <a:rPr lang="pt-BR" sz="160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 ∪ C) = (</a:t>
                      </a:r>
                      <a:r>
                        <a:rPr lang="pt-BR" sz="1600" i="1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A</a:t>
                      </a:r>
                      <a:r>
                        <a:rPr lang="pt-BR" sz="160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 ∩ </a:t>
                      </a:r>
                      <a:r>
                        <a:rPr lang="pt-BR" sz="1600" i="1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B</a:t>
                      </a:r>
                      <a:r>
                        <a:rPr lang="pt-BR" sz="160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) ∪ (</a:t>
                      </a:r>
                      <a:r>
                        <a:rPr lang="pt-BR" sz="1600" i="1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A</a:t>
                      </a:r>
                      <a:r>
                        <a:rPr lang="pt-BR" sz="160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 ∩ C)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46909">
                <a:tc>
                  <a:txBody>
                    <a:bodyPr/>
                    <a:lstStyle/>
                    <a:p>
                      <a:pPr algn="l"/>
                      <a:r>
                        <a:rPr lang="pl-PL" sz="1600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rozdzielność sumy względem</a:t>
                      </a:r>
                      <a:br>
                        <a:rPr lang="pl-PL" sz="1600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pl-PL" sz="1600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iloczynu zbiorów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i="1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A</a:t>
                      </a:r>
                      <a:r>
                        <a:rPr lang="pt-BR" sz="160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 ∪ (</a:t>
                      </a:r>
                      <a:r>
                        <a:rPr lang="pt-BR" sz="1600" i="1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B</a:t>
                      </a:r>
                      <a:r>
                        <a:rPr lang="pt-BR" sz="160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 ∩ C) = (</a:t>
                      </a:r>
                      <a:r>
                        <a:rPr lang="pt-BR" sz="1600" i="1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A</a:t>
                      </a:r>
                      <a:r>
                        <a:rPr lang="pt-BR" sz="160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 ∪ </a:t>
                      </a:r>
                      <a:r>
                        <a:rPr lang="pt-BR" sz="1600" i="1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B</a:t>
                      </a:r>
                      <a:r>
                        <a:rPr lang="pt-BR" sz="160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) ∩ (</a:t>
                      </a:r>
                      <a:r>
                        <a:rPr lang="pt-BR" sz="1600" i="1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A</a:t>
                      </a:r>
                      <a:r>
                        <a:rPr lang="pt-BR" sz="160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 ∪ C)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72837">
                <a:tc>
                  <a:txBody>
                    <a:bodyPr/>
                    <a:lstStyle/>
                    <a:p>
                      <a:pPr algn="l"/>
                      <a:r>
                        <a:rPr lang="pl-PL" sz="1600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prawa de Morgana dla </a:t>
                      </a:r>
                      <a:r>
                        <a:rPr lang="pl-PL" sz="1600" dirty="0" smtClean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zbiorów</a:t>
                      </a:r>
                      <a:endParaRPr lang="pl-PL" sz="1600" dirty="0">
                        <a:solidFill>
                          <a:srgbClr val="333300"/>
                        </a:solidFill>
                        <a:effectLst/>
                        <a:latin typeface="Times New Roman"/>
                      </a:endParaRP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pt-BR" sz="1600" i="1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A</a:t>
                      </a:r>
                      <a:r>
                        <a:rPr lang="pt-BR" sz="1600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 ∩ </a:t>
                      </a:r>
                      <a:r>
                        <a:rPr lang="pt-BR" sz="1600" i="1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B</a:t>
                      </a:r>
                      <a:r>
                        <a:rPr lang="pt-BR" sz="1600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)' = </a:t>
                      </a:r>
                      <a:r>
                        <a:rPr lang="pt-BR" sz="1600" i="1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A</a:t>
                      </a:r>
                      <a:r>
                        <a:rPr lang="pt-BR" sz="1600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' ∪ </a:t>
                      </a:r>
                      <a:r>
                        <a:rPr lang="pt-BR" sz="1600" i="1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B</a:t>
                      </a:r>
                      <a:r>
                        <a:rPr lang="pt-BR" sz="1600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'</a:t>
                      </a:r>
                      <a:br>
                        <a:rPr lang="pt-BR" sz="1600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pt-BR" sz="1600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pt-BR" sz="1600" i="1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A</a:t>
                      </a:r>
                      <a:r>
                        <a:rPr lang="pt-BR" sz="1600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 ∪ </a:t>
                      </a:r>
                      <a:r>
                        <a:rPr lang="pt-BR" sz="1600" i="1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B</a:t>
                      </a:r>
                      <a:r>
                        <a:rPr lang="pt-BR" sz="1600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)' = </a:t>
                      </a:r>
                      <a:r>
                        <a:rPr lang="pt-BR" sz="1600" i="1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A</a:t>
                      </a:r>
                      <a:r>
                        <a:rPr lang="pt-BR" sz="1600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' ∩ </a:t>
                      </a:r>
                      <a:r>
                        <a:rPr lang="pt-BR" sz="1600" i="1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B</a:t>
                      </a:r>
                      <a:r>
                        <a:rPr lang="pt-BR" sz="1600" dirty="0">
                          <a:solidFill>
                            <a:srgbClr val="333300"/>
                          </a:solidFill>
                          <a:effectLst/>
                          <a:latin typeface="Times New Roman"/>
                        </a:rPr>
                        <a:t>'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48788" y="-531440"/>
            <a:ext cx="1538883" cy="59492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sz="4400" dirty="0" smtClean="0"/>
              <a:t>PRAWA RACHUNKU ZBIORÓW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832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8. Które z poniższych równości są prawami algebry zbiorów?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(a) A − (B ∩ C) = (A − B) ∪ (A − C)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(TAK)</a:t>
            </a:r>
          </a:p>
          <a:p>
            <a:pPr marL="0" indent="0">
              <a:buNone/>
            </a:pPr>
            <a:r>
              <a:rPr lang="pl-PL" dirty="0" smtClean="0"/>
              <a:t>(b) A − (B ∩ C) = (A − B) ∩ C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(NIE)</a:t>
            </a:r>
          </a:p>
          <a:p>
            <a:pPr marL="0" indent="0">
              <a:buNone/>
            </a:pPr>
            <a:r>
              <a:rPr lang="pl-PL" dirty="0" smtClean="0"/>
              <a:t>(c) A − (B ∩ C) = (A − B) ∪ (A − (A ∩ C))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(TAK)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7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Spójniki logiczne</a:t>
            </a:r>
            <a:endParaRPr lang="pl-PL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111248"/>
              </p:ext>
            </p:extLst>
          </p:nvPr>
        </p:nvGraphicFramePr>
        <p:xfrm>
          <a:off x="467544" y="1700808"/>
          <a:ext cx="2880321" cy="2025009"/>
        </p:xfrm>
        <a:graphic>
          <a:graphicData uri="http://schemas.openxmlformats.org/drawingml/2006/table">
            <a:tbl>
              <a:tblPr/>
              <a:tblGrid>
                <a:gridCol w="960107"/>
                <a:gridCol w="960107"/>
                <a:gridCol w="960107"/>
              </a:tblGrid>
              <a:tr h="561969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Times New Roman"/>
                        </a:rPr>
                        <a:t>p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Times New Roman"/>
                        </a:rPr>
                        <a:t>q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Times New Roman"/>
                        </a:rPr>
                        <a:t>p ∧ q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27560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0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0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0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7560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0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1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Times New Roman"/>
                        </a:rPr>
                        <a:t>0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7560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1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0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0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7560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1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1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Times New Roman"/>
                        </a:rPr>
                        <a:t>1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827584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Koniunkcja</a:t>
            </a:r>
            <a:endParaRPr lang="pl-PL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841403"/>
              </p:ext>
            </p:extLst>
          </p:nvPr>
        </p:nvGraphicFramePr>
        <p:xfrm>
          <a:off x="4716016" y="1700808"/>
          <a:ext cx="2880321" cy="2021873"/>
        </p:xfrm>
        <a:graphic>
          <a:graphicData uri="http://schemas.openxmlformats.org/drawingml/2006/table">
            <a:tbl>
              <a:tblPr/>
              <a:tblGrid>
                <a:gridCol w="960107"/>
                <a:gridCol w="960107"/>
                <a:gridCol w="960107"/>
              </a:tblGrid>
              <a:tr h="558833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Times New Roman"/>
                        </a:rPr>
                        <a:t>p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Times New Roman"/>
                        </a:rPr>
                        <a:t>q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Times New Roman"/>
                        </a:rPr>
                        <a:t>p ∨ q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28344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0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0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0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8344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0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1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1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8344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1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0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1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834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Times New Roman"/>
                        </a:rPr>
                        <a:t>1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1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Times New Roman"/>
                        </a:rPr>
                        <a:t>1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5364088" y="131492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Alternatywa</a:t>
            </a:r>
          </a:p>
          <a:p>
            <a:endParaRPr lang="pl-PL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500337"/>
              </p:ext>
            </p:extLst>
          </p:nvPr>
        </p:nvGraphicFramePr>
        <p:xfrm>
          <a:off x="7884368" y="4491960"/>
          <a:ext cx="1143000" cy="1097280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</a:tblGrid>
              <a:tr h="132576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Times New Roman"/>
                        </a:rPr>
                        <a:t>p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Times New Roman"/>
                        </a:rPr>
                        <a:t>¬ p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Times New Roman"/>
                        </a:rPr>
                        <a:t>0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1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Times New Roman"/>
                        </a:rPr>
                        <a:t>1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Times New Roman"/>
                        </a:rPr>
                        <a:t>0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164731"/>
              </p:ext>
            </p:extLst>
          </p:nvPr>
        </p:nvGraphicFramePr>
        <p:xfrm>
          <a:off x="539552" y="4437112"/>
          <a:ext cx="2857500" cy="1828800"/>
        </p:xfrm>
        <a:graphic>
          <a:graphicData uri="http://schemas.openxmlformats.org/drawingml/2006/table">
            <a:tbl>
              <a:tblPr/>
              <a:tblGrid>
                <a:gridCol w="952500"/>
                <a:gridCol w="952500"/>
                <a:gridCol w="9525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Times New Roman"/>
                        </a:rPr>
                        <a:t>p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q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Times New Roman"/>
                        </a:rPr>
                        <a:t>p ⇒ q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0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0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1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0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1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1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1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0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0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1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1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Times New Roman"/>
                        </a:rPr>
                        <a:t>1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813176"/>
              </p:ext>
            </p:extLst>
          </p:nvPr>
        </p:nvGraphicFramePr>
        <p:xfrm>
          <a:off x="4644008" y="4437112"/>
          <a:ext cx="2857500" cy="1828800"/>
        </p:xfrm>
        <a:graphic>
          <a:graphicData uri="http://schemas.openxmlformats.org/drawingml/2006/table">
            <a:tbl>
              <a:tblPr/>
              <a:tblGrid>
                <a:gridCol w="952500"/>
                <a:gridCol w="952500"/>
                <a:gridCol w="9525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Times New Roman"/>
                        </a:rPr>
                        <a:t>p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Times New Roman"/>
                        </a:rPr>
                        <a:t>q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p ⇔ q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0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0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1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0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1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0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1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0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0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  <a:latin typeface="Times New Roman"/>
                        </a:rPr>
                        <a:t>1</a:t>
                      </a:r>
                      <a:endParaRPr lang="pl-PL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Times New Roman"/>
                        </a:rPr>
                        <a:t>1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Times New Roman"/>
                        </a:rPr>
                        <a:t>1</a:t>
                      </a:r>
                      <a:endParaRPr lang="pl-PL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19" name="pole tekstowe 18"/>
          <p:cNvSpPr txBox="1"/>
          <p:nvPr/>
        </p:nvSpPr>
        <p:spPr>
          <a:xfrm>
            <a:off x="827584" y="4080077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Implikacja</a:t>
            </a:r>
          </a:p>
          <a:p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5436096" y="4078813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Równoważność</a:t>
            </a:r>
          </a:p>
          <a:p>
            <a:endParaRPr lang="pl-PL" b="1" dirty="0"/>
          </a:p>
          <a:p>
            <a:endParaRPr lang="pl-PL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7884368" y="4100879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Negacja</a:t>
            </a:r>
          </a:p>
          <a:p>
            <a:endParaRPr lang="pl-PL" b="1" dirty="0"/>
          </a:p>
          <a:p>
            <a:endParaRPr lang="pl-PL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41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520940" cy="548640"/>
          </a:xfrm>
        </p:spPr>
        <p:txBody>
          <a:bodyPr/>
          <a:lstStyle/>
          <a:p>
            <a:pPr algn="ctr"/>
            <a:r>
              <a:rPr lang="pl-PL" dirty="0"/>
              <a:t>A − (B ∩ C) = (A − B) ∪ (A − C</a:t>
            </a:r>
            <a:r>
              <a:rPr lang="pl-PL" dirty="0" smtClean="0"/>
              <a:t>)</a:t>
            </a:r>
            <a:br>
              <a:rPr lang="pl-PL" dirty="0" smtClean="0"/>
            </a:br>
            <a:r>
              <a:rPr lang="pl-PL" dirty="0">
                <a:solidFill>
                  <a:srgbClr val="FF0000"/>
                </a:solidFill>
              </a:rPr>
              <a:t>(TAK)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340768"/>
            <a:ext cx="7520940" cy="3579849"/>
          </a:xfrm>
        </p:spPr>
        <p:txBody>
          <a:bodyPr>
            <a:normAutofit fontScale="92500" lnSpcReduction="20000"/>
          </a:bodyPr>
          <a:lstStyle/>
          <a:p>
            <a:r>
              <a:rPr lang="pl-PL" altLang="pl-PL" sz="2000" dirty="0" smtClean="0"/>
              <a:t>Tak, bo jest to prawo </a:t>
            </a:r>
            <a:r>
              <a:rPr lang="pl-PL" altLang="pl-PL" sz="2000" dirty="0"/>
              <a:t>De Morgana dla różnicy </a:t>
            </a:r>
            <a:r>
              <a:rPr lang="pl-PL" altLang="pl-PL" sz="2000" dirty="0" smtClean="0"/>
              <a:t>zbiorów</a:t>
            </a:r>
          </a:p>
          <a:p>
            <a:endParaRPr lang="pl-PL" altLang="pl-PL" sz="2000" dirty="0"/>
          </a:p>
          <a:p>
            <a:r>
              <a:rPr lang="en-US" altLang="pl-PL" sz="2000" u="sng" dirty="0" err="1"/>
              <a:t>Prawa</a:t>
            </a:r>
            <a:r>
              <a:rPr lang="en-US" altLang="pl-PL" sz="2000" u="sng" dirty="0"/>
              <a:t> </a:t>
            </a:r>
            <a:r>
              <a:rPr lang="en-US" altLang="pl-PL" sz="2000" u="sng" dirty="0" err="1"/>
              <a:t>dla</a:t>
            </a:r>
            <a:r>
              <a:rPr lang="en-US" altLang="pl-PL" sz="2000" u="sng" dirty="0"/>
              <a:t> </a:t>
            </a:r>
            <a:r>
              <a:rPr lang="en-US" altLang="pl-PL" sz="2000" u="sng" dirty="0" err="1"/>
              <a:t>różnicy</a:t>
            </a:r>
            <a:r>
              <a:rPr lang="en-US" altLang="pl-PL" sz="2000" u="sng" dirty="0"/>
              <a:t> </a:t>
            </a:r>
            <a:r>
              <a:rPr lang="en-US" altLang="pl-PL" sz="2000" u="sng" dirty="0" err="1"/>
              <a:t>zbiorów</a:t>
            </a:r>
            <a:r>
              <a:rPr lang="en-US" altLang="pl-PL" sz="2000" u="sng" dirty="0"/>
              <a:t>: </a:t>
            </a:r>
          </a:p>
          <a:p>
            <a:r>
              <a:rPr lang="en-US" altLang="pl-PL" sz="2000" i="1" dirty="0"/>
              <a:t>A</a:t>
            </a:r>
            <a:r>
              <a:rPr lang="pl-PL" altLang="pl-PL" sz="2000" i="1" dirty="0"/>
              <a:t> -</a:t>
            </a:r>
            <a:r>
              <a:rPr lang="en-US" altLang="pl-PL" sz="2000" i="1" dirty="0"/>
              <a:t> A</a:t>
            </a:r>
            <a:r>
              <a:rPr lang="pl-PL" altLang="pl-PL" sz="2000" i="1" dirty="0"/>
              <a:t> </a:t>
            </a:r>
            <a:r>
              <a:rPr lang="en-US" altLang="pl-PL" sz="2000" i="1" dirty="0"/>
              <a:t>=</a:t>
            </a:r>
            <a:r>
              <a:rPr lang="pl-PL" altLang="pl-PL" sz="2000" i="1" dirty="0"/>
              <a:t> </a:t>
            </a:r>
            <a:r>
              <a:rPr lang="en-US" altLang="pl-PL" sz="2000" i="1" dirty="0"/>
              <a:t>∅ </a:t>
            </a:r>
            <a:r>
              <a:rPr lang="pl-PL" altLang="pl-PL" sz="2000" i="1" dirty="0"/>
              <a:t>       </a:t>
            </a:r>
            <a:r>
              <a:rPr lang="en-US" altLang="pl-PL" sz="2000" dirty="0"/>
              <a:t>∅</a:t>
            </a:r>
            <a:r>
              <a:rPr lang="pl-PL" altLang="pl-PL" sz="2000" dirty="0"/>
              <a:t> </a:t>
            </a:r>
            <a:r>
              <a:rPr lang="en-US" altLang="pl-PL" sz="2000" dirty="0"/>
              <a:t>- </a:t>
            </a:r>
            <a:r>
              <a:rPr lang="en-US" altLang="pl-PL" sz="2000" i="1" dirty="0"/>
              <a:t>A</a:t>
            </a:r>
            <a:r>
              <a:rPr lang="pl-PL" altLang="pl-PL" sz="2000" i="1" dirty="0"/>
              <a:t> </a:t>
            </a:r>
            <a:r>
              <a:rPr lang="en-US" altLang="pl-PL" sz="2000" i="1" dirty="0"/>
              <a:t>=</a:t>
            </a:r>
            <a:r>
              <a:rPr lang="pl-PL" altLang="pl-PL" sz="2000" i="1" dirty="0"/>
              <a:t> </a:t>
            </a:r>
            <a:r>
              <a:rPr lang="en-US" altLang="pl-PL" sz="2000" i="1" dirty="0"/>
              <a:t>∅ </a:t>
            </a:r>
            <a:r>
              <a:rPr lang="pl-PL" altLang="pl-PL" sz="2000" i="1" dirty="0"/>
              <a:t>         </a:t>
            </a:r>
            <a:r>
              <a:rPr lang="en-US" altLang="pl-PL" sz="2000" i="1" dirty="0"/>
              <a:t>A</a:t>
            </a:r>
            <a:r>
              <a:rPr lang="pl-PL" altLang="pl-PL" sz="2000" i="1" dirty="0"/>
              <a:t> </a:t>
            </a:r>
            <a:r>
              <a:rPr lang="en-US" altLang="pl-PL" sz="2000" i="1" dirty="0"/>
              <a:t>- ∅</a:t>
            </a:r>
            <a:r>
              <a:rPr lang="pl-PL" altLang="pl-PL" sz="2000" i="1" dirty="0"/>
              <a:t> </a:t>
            </a:r>
            <a:r>
              <a:rPr lang="en-US" altLang="pl-PL" sz="2000" i="1" dirty="0"/>
              <a:t>=</a:t>
            </a:r>
            <a:r>
              <a:rPr lang="pl-PL" altLang="pl-PL" sz="2000" i="1" dirty="0"/>
              <a:t> </a:t>
            </a:r>
            <a:r>
              <a:rPr lang="en-US" altLang="pl-PL" sz="2000" i="1" dirty="0"/>
              <a:t>A </a:t>
            </a:r>
          </a:p>
          <a:p>
            <a:r>
              <a:rPr lang="en-US" altLang="pl-PL" sz="2000" dirty="0"/>
              <a:t>(</a:t>
            </a:r>
            <a:r>
              <a:rPr lang="en-US" altLang="pl-PL" sz="2000" i="1" dirty="0"/>
              <a:t>A∪</a:t>
            </a:r>
            <a:r>
              <a:rPr lang="pl-PL" altLang="pl-PL" sz="2000" i="1" dirty="0"/>
              <a:t> </a:t>
            </a:r>
            <a:r>
              <a:rPr lang="en-US" altLang="pl-PL" sz="2000" i="1" dirty="0"/>
              <a:t>B)</a:t>
            </a:r>
            <a:r>
              <a:rPr lang="pl-PL" altLang="pl-PL" sz="2000" i="1" dirty="0"/>
              <a:t> -</a:t>
            </a:r>
            <a:r>
              <a:rPr lang="en-US" altLang="pl-PL" sz="2000" i="1" dirty="0"/>
              <a:t> C</a:t>
            </a:r>
            <a:r>
              <a:rPr lang="pl-PL" altLang="pl-PL" sz="2000" i="1" dirty="0"/>
              <a:t> </a:t>
            </a:r>
            <a:r>
              <a:rPr lang="en-US" altLang="pl-PL" sz="2000" i="1" dirty="0"/>
              <a:t>=</a:t>
            </a:r>
            <a:r>
              <a:rPr lang="pl-PL" altLang="pl-PL" sz="2000" i="1" dirty="0"/>
              <a:t> </a:t>
            </a:r>
            <a:r>
              <a:rPr lang="en-US" altLang="pl-PL" sz="2000" i="1" dirty="0"/>
              <a:t>(A - C)∪</a:t>
            </a:r>
            <a:r>
              <a:rPr lang="pl-PL" altLang="pl-PL" sz="2000" i="1" dirty="0"/>
              <a:t> </a:t>
            </a:r>
            <a:r>
              <a:rPr lang="en-US" altLang="pl-PL" sz="2000" i="1" dirty="0"/>
              <a:t>(B - C) </a:t>
            </a:r>
          </a:p>
          <a:p>
            <a:r>
              <a:rPr lang="en-US" altLang="pl-PL" sz="2000" dirty="0"/>
              <a:t>(</a:t>
            </a:r>
            <a:r>
              <a:rPr lang="en-US" altLang="pl-PL" sz="2000" i="1" dirty="0"/>
              <a:t>A∩</a:t>
            </a:r>
            <a:r>
              <a:rPr lang="pl-PL" altLang="pl-PL" sz="2000" i="1" dirty="0"/>
              <a:t> </a:t>
            </a:r>
            <a:r>
              <a:rPr lang="en-US" altLang="pl-PL" sz="2000" i="1" dirty="0"/>
              <a:t>B)</a:t>
            </a:r>
            <a:r>
              <a:rPr lang="pl-PL" altLang="pl-PL" sz="2000" i="1" dirty="0"/>
              <a:t> </a:t>
            </a:r>
            <a:r>
              <a:rPr lang="en-US" altLang="pl-PL" sz="2000" i="1" dirty="0"/>
              <a:t>- C=(A - C)</a:t>
            </a:r>
            <a:r>
              <a:rPr lang="pl-PL" altLang="pl-PL" sz="2000" i="1" dirty="0"/>
              <a:t> </a:t>
            </a:r>
            <a:r>
              <a:rPr lang="en-US" altLang="pl-PL" sz="2000" i="1" dirty="0"/>
              <a:t>∩</a:t>
            </a:r>
            <a:r>
              <a:rPr lang="pl-PL" altLang="pl-PL" sz="2000" i="1" dirty="0"/>
              <a:t> </a:t>
            </a:r>
            <a:r>
              <a:rPr lang="en-US" altLang="pl-PL" sz="2000" i="1" dirty="0"/>
              <a:t>(B - C) </a:t>
            </a:r>
            <a:endParaRPr lang="pl-PL" altLang="pl-PL" sz="2000" i="1" dirty="0"/>
          </a:p>
          <a:p>
            <a:endParaRPr lang="en-US" altLang="pl-PL" sz="2000" i="1" dirty="0"/>
          </a:p>
          <a:p>
            <a:r>
              <a:rPr lang="pl-PL" altLang="pl-PL" sz="2000" u="sng" dirty="0"/>
              <a:t>Prawa De Morgana dla różnicy zbiorów: </a:t>
            </a:r>
          </a:p>
          <a:p>
            <a:r>
              <a:rPr lang="pt-BR" altLang="pl-PL" sz="2000" i="1" dirty="0"/>
              <a:t>A</a:t>
            </a:r>
            <a:r>
              <a:rPr lang="pl-PL" altLang="pl-PL" sz="2000" i="1" dirty="0"/>
              <a:t> </a:t>
            </a:r>
            <a:r>
              <a:rPr lang="pt-BR" altLang="pl-PL" sz="2000" i="1" dirty="0"/>
              <a:t>-</a:t>
            </a:r>
            <a:r>
              <a:rPr lang="pl-PL" altLang="pl-PL" sz="2000" i="1" dirty="0"/>
              <a:t> </a:t>
            </a:r>
            <a:r>
              <a:rPr lang="pt-BR" altLang="pl-PL" sz="2000" i="1" dirty="0"/>
              <a:t>(B</a:t>
            </a:r>
            <a:r>
              <a:rPr lang="pl-PL" altLang="pl-PL" sz="2000" i="1" dirty="0"/>
              <a:t> </a:t>
            </a:r>
            <a:r>
              <a:rPr lang="pt-BR" altLang="pl-PL" sz="2000" i="1" dirty="0"/>
              <a:t>∪</a:t>
            </a:r>
            <a:r>
              <a:rPr lang="pl-PL" altLang="pl-PL" sz="2000" i="1" dirty="0"/>
              <a:t> </a:t>
            </a:r>
            <a:r>
              <a:rPr lang="pt-BR" altLang="pl-PL" sz="2000" i="1" dirty="0"/>
              <a:t>C)</a:t>
            </a:r>
            <a:r>
              <a:rPr lang="pl-PL" altLang="pl-PL" sz="2000" i="1" dirty="0"/>
              <a:t> </a:t>
            </a:r>
            <a:r>
              <a:rPr lang="pt-BR" altLang="pl-PL" sz="2000" i="1" dirty="0"/>
              <a:t>=</a:t>
            </a:r>
            <a:r>
              <a:rPr lang="pl-PL" altLang="pl-PL" sz="2000" i="1" dirty="0"/>
              <a:t> </a:t>
            </a:r>
            <a:r>
              <a:rPr lang="pt-BR" altLang="pl-PL" sz="2000" i="1" dirty="0"/>
              <a:t>(A</a:t>
            </a:r>
            <a:r>
              <a:rPr lang="pl-PL" altLang="pl-PL" sz="2000" i="1" dirty="0"/>
              <a:t> </a:t>
            </a:r>
            <a:r>
              <a:rPr lang="pt-BR" altLang="pl-PL" sz="2000" i="1" dirty="0"/>
              <a:t>- B)</a:t>
            </a:r>
            <a:r>
              <a:rPr lang="pl-PL" altLang="pl-PL" sz="2000" i="1" dirty="0"/>
              <a:t> </a:t>
            </a:r>
            <a:r>
              <a:rPr lang="pt-BR" altLang="pl-PL" sz="2000" i="1" dirty="0"/>
              <a:t>∩</a:t>
            </a:r>
            <a:r>
              <a:rPr lang="pl-PL" altLang="pl-PL" sz="2000" i="1" dirty="0"/>
              <a:t> </a:t>
            </a:r>
            <a:r>
              <a:rPr lang="pt-BR" altLang="pl-PL" sz="2000" i="1" dirty="0"/>
              <a:t>(A</a:t>
            </a:r>
            <a:r>
              <a:rPr lang="pl-PL" altLang="pl-PL" sz="2000" i="1" dirty="0"/>
              <a:t> </a:t>
            </a:r>
            <a:r>
              <a:rPr lang="pt-BR" altLang="pl-PL" sz="2000" i="1" dirty="0"/>
              <a:t>-</a:t>
            </a:r>
            <a:r>
              <a:rPr lang="pl-PL" altLang="pl-PL" sz="2000" i="1" dirty="0"/>
              <a:t> </a:t>
            </a:r>
            <a:r>
              <a:rPr lang="pt-BR" altLang="pl-PL" sz="2000" i="1" dirty="0"/>
              <a:t>C) </a:t>
            </a:r>
          </a:p>
          <a:p>
            <a:r>
              <a:rPr lang="pt-BR" altLang="pl-PL" sz="2000" i="1" dirty="0"/>
              <a:t>A</a:t>
            </a:r>
            <a:r>
              <a:rPr lang="pl-PL" altLang="pl-PL" sz="2000" i="1" dirty="0"/>
              <a:t> </a:t>
            </a:r>
            <a:r>
              <a:rPr lang="pt-BR" altLang="pl-PL" sz="2000" i="1" dirty="0"/>
              <a:t>-</a:t>
            </a:r>
            <a:r>
              <a:rPr lang="pl-PL" altLang="pl-PL" sz="2000" i="1" dirty="0"/>
              <a:t> </a:t>
            </a:r>
            <a:r>
              <a:rPr lang="pt-BR" altLang="pl-PL" sz="2000" i="1" dirty="0"/>
              <a:t>(B</a:t>
            </a:r>
            <a:r>
              <a:rPr lang="pl-PL" altLang="pl-PL" sz="2000" i="1" dirty="0"/>
              <a:t> </a:t>
            </a:r>
            <a:r>
              <a:rPr lang="pt-BR" altLang="pl-PL" sz="2000" i="1" dirty="0"/>
              <a:t>∩</a:t>
            </a:r>
            <a:r>
              <a:rPr lang="pl-PL" altLang="pl-PL" sz="2000" i="1" dirty="0"/>
              <a:t> </a:t>
            </a:r>
            <a:r>
              <a:rPr lang="pt-BR" altLang="pl-PL" sz="2000" i="1" dirty="0"/>
              <a:t>C)</a:t>
            </a:r>
            <a:r>
              <a:rPr lang="pl-PL" altLang="pl-PL" sz="2000" i="1" dirty="0"/>
              <a:t> </a:t>
            </a:r>
            <a:r>
              <a:rPr lang="pt-BR" altLang="pl-PL" sz="2000" i="1" dirty="0"/>
              <a:t>=</a:t>
            </a:r>
            <a:r>
              <a:rPr lang="pl-PL" altLang="pl-PL" sz="2000" i="1" dirty="0"/>
              <a:t> </a:t>
            </a:r>
            <a:r>
              <a:rPr lang="pt-BR" altLang="pl-PL" sz="2000" i="1" dirty="0"/>
              <a:t>(A</a:t>
            </a:r>
            <a:r>
              <a:rPr lang="pl-PL" altLang="pl-PL" sz="2000" i="1" dirty="0"/>
              <a:t> </a:t>
            </a:r>
            <a:r>
              <a:rPr lang="pt-BR" altLang="pl-PL" sz="2000" i="1" dirty="0"/>
              <a:t>- B)∪</a:t>
            </a:r>
            <a:r>
              <a:rPr lang="pl-PL" altLang="pl-PL" sz="2000" i="1" dirty="0"/>
              <a:t> </a:t>
            </a:r>
            <a:r>
              <a:rPr lang="pt-BR" altLang="pl-PL" sz="2000" i="1" dirty="0"/>
              <a:t>(A</a:t>
            </a:r>
            <a:r>
              <a:rPr lang="pl-PL" altLang="pl-PL" sz="2000" i="1" dirty="0"/>
              <a:t> </a:t>
            </a:r>
            <a:r>
              <a:rPr lang="pt-BR" altLang="pl-PL" sz="2000" i="1" dirty="0"/>
              <a:t>-</a:t>
            </a:r>
            <a:r>
              <a:rPr lang="pl-PL" altLang="pl-PL" sz="2000" i="1" dirty="0"/>
              <a:t> </a:t>
            </a:r>
            <a:r>
              <a:rPr lang="pt-BR" altLang="pl-PL" sz="2000" i="1" dirty="0"/>
              <a:t>C)</a:t>
            </a:r>
            <a:endParaRPr lang="en-US" altLang="pl-PL" sz="2000" dirty="0"/>
          </a:p>
          <a:p>
            <a:endParaRPr lang="en-US" altLang="pl-PL" dirty="0"/>
          </a:p>
          <a:p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13136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A − (B ∩ C) = (A − B) ∩ </a:t>
            </a:r>
            <a:r>
              <a:rPr lang="pl-PL" dirty="0" smtClean="0"/>
              <a:t>C</a:t>
            </a:r>
            <a:br>
              <a:rPr lang="pl-PL" dirty="0" smtClean="0"/>
            </a:br>
            <a:r>
              <a:rPr lang="pl-PL" dirty="0">
                <a:solidFill>
                  <a:srgbClr val="FF0000"/>
                </a:solidFill>
              </a:rPr>
              <a:t>(NIE)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212" y="1989931"/>
            <a:ext cx="6019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08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1373" y="1124744"/>
            <a:ext cx="7520940" cy="548640"/>
          </a:xfrm>
        </p:spPr>
        <p:txBody>
          <a:bodyPr/>
          <a:lstStyle/>
          <a:p>
            <a:pPr algn="ctr"/>
            <a:r>
              <a:rPr lang="pl-PL" dirty="0"/>
              <a:t>A − (B ∩ C) = (A − B) ∪ (A − (A ∩ C</a:t>
            </a:r>
            <a:r>
              <a:rPr lang="pl-PL" dirty="0" smtClean="0"/>
              <a:t>))</a:t>
            </a:r>
            <a:br>
              <a:rPr lang="pl-PL" dirty="0" smtClean="0"/>
            </a:br>
            <a:r>
              <a:rPr lang="pl-PL" dirty="0">
                <a:solidFill>
                  <a:srgbClr val="FF0000"/>
                </a:solidFill>
              </a:rPr>
              <a:t>(TAK)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540000"/>
            <a:ext cx="7540625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3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91784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9. Rodzina tych wszystkich podzbiorów zbioru A, do których należą ustalone,</a:t>
            </a:r>
            <a:br>
              <a:rPr lang="pl-PL" dirty="0" smtClean="0"/>
            </a:br>
            <a:r>
              <a:rPr lang="pl-PL" dirty="0" smtClean="0"/>
              <a:t>różne elementy x, y ∈ A, ma 32 elementy. Ile elementów ma zbiór A ?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7544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(a) 5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(NIE)</a:t>
            </a:r>
          </a:p>
          <a:p>
            <a:pPr marL="0" indent="0">
              <a:buNone/>
            </a:pPr>
            <a:r>
              <a:rPr lang="pl-PL" dirty="0" smtClean="0"/>
              <a:t>(b) 6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(NIE)</a:t>
            </a:r>
          </a:p>
          <a:p>
            <a:pPr marL="0" indent="0">
              <a:buNone/>
            </a:pPr>
            <a:r>
              <a:rPr lang="pl-PL" dirty="0" smtClean="0"/>
              <a:t>(c) 7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(TAK)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123728" y="2690393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2^5 = 32</a:t>
            </a:r>
          </a:p>
          <a:p>
            <a:r>
              <a:rPr lang="pl-PL" dirty="0"/>
              <a:t>5 + 2 </a:t>
            </a:r>
            <a:r>
              <a:rPr lang="pl-PL" dirty="0" smtClean="0"/>
              <a:t>= </a:t>
            </a:r>
            <a:r>
              <a:rPr lang="pl-PL" dirty="0"/>
              <a:t>7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820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ytuł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pl-PL" dirty="0"/>
                  <a:t>10. Które warunki </a:t>
                </a:r>
                <a:r>
                  <a:rPr lang="pl-PL" dirty="0" smtClean="0"/>
                  <a:t>są równoważne </a:t>
                </a:r>
                <a:r>
                  <a:rPr lang="pl-PL" dirty="0"/>
                  <a:t>warunkowi </a:t>
                </a:r>
                <a:r>
                  <a:rPr lang="pl-PL" dirty="0" smtClean="0"/>
                  <a:t/>
                </a:r>
                <a:br>
                  <a:rPr lang="pl-PL" dirty="0" smtClean="0"/>
                </a:br>
                <a:r>
                  <a:rPr lang="pl-PL" i="1" dirty="0" smtClean="0"/>
                  <a:t>A c </a:t>
                </a:r>
                <a:r>
                  <a:rPr lang="pl-PL" i="1" dirty="0"/>
                  <a:t>B </a:t>
                </a:r>
                <a:r>
                  <a:rPr lang="pl-PL" dirty="0"/>
                  <a:t>∧</a:t>
                </a:r>
                <a:r>
                  <a:rPr lang="pl-PL" i="1" dirty="0" smtClean="0"/>
                  <a:t> </a:t>
                </a:r>
                <a:r>
                  <a:rPr lang="pl-PL" i="1" dirty="0"/>
                  <a:t>A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pl-PL" dirty="0"/>
                  <a:t> </a:t>
                </a:r>
                <a:r>
                  <a:rPr lang="pl-PL" i="1" dirty="0"/>
                  <a:t>B </a:t>
                </a:r>
                <a:r>
                  <a:rPr lang="pl-PL" dirty="0"/>
                  <a:t>?</a:t>
                </a:r>
              </a:p>
            </p:txBody>
          </p:sp>
        </mc:Choice>
        <mc:Fallback xmlns="">
          <p:sp>
            <p:nvSpPr>
              <p:cNvPr id="2" name="Tytu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297" t="-35556" b="-5555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556792"/>
                <a:ext cx="7520940" cy="35798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BR" sz="2000" dirty="0" smtClean="0"/>
                  <a:t>(a) </a:t>
                </a:r>
                <a:r>
                  <a:rPr lang="pt-BR" sz="2000" i="1" dirty="0"/>
                  <a:t>A − B </a:t>
                </a:r>
                <a:r>
                  <a:rPr lang="pt-BR" sz="2000" dirty="0"/>
                  <a:t>=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  <a:ea typeface="Cambria Math"/>
                      </a:rPr>
                      <m:t>∅</m:t>
                    </m:r>
                    <m:r>
                      <a:rPr lang="pl-PL" sz="2000" b="0" i="1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pt-BR" sz="2000" i="1" dirty="0"/>
                  <a:t> </a:t>
                </a:r>
                <a:r>
                  <a:rPr lang="pl-PL" sz="2000" dirty="0" smtClean="0"/>
                  <a:t>∧  </a:t>
                </a:r>
                <a:r>
                  <a:rPr lang="pt-BR" sz="2000" i="1" dirty="0" smtClean="0"/>
                  <a:t> </a:t>
                </a:r>
                <a:r>
                  <a:rPr lang="pt-BR" sz="2000" i="1" dirty="0"/>
                  <a:t>B − A</a:t>
                </a:r>
                <a:r>
                  <a:rPr lang="pt-BR" sz="2000" i="1" dirty="0" smtClean="0"/>
                  <a:t> </a:t>
                </a:r>
                <a:r>
                  <a:rPr lang="pl-PL" sz="2000" i="1" dirty="0" smtClean="0"/>
                  <a:t> </a:t>
                </a:r>
                <a14:m>
                  <m:oMath xmlns:m="http://schemas.openxmlformats.org/officeDocument/2006/math">
                    <m:r>
                      <a:rPr lang="pt-BR" sz="2000" i="1" smtClean="0">
                        <a:latin typeface="Cambria Math"/>
                        <a:ea typeface="Cambria Math"/>
                      </a:rPr>
                      <m:t>≠∅</m:t>
                    </m:r>
                  </m:oMath>
                </a14:m>
                <a:r>
                  <a:rPr lang="pt-BR" sz="2000" dirty="0" smtClean="0"/>
                  <a:t> </a:t>
                </a:r>
                <a:r>
                  <a:rPr lang="pt-BR" sz="2000" i="1" dirty="0"/>
                  <a:t>;</a:t>
                </a:r>
              </a:p>
              <a:p>
                <a:pPr marL="0" indent="0">
                  <a:buNone/>
                </a:pPr>
                <a:r>
                  <a:rPr lang="pl-PL" sz="2000" dirty="0">
                    <a:solidFill>
                      <a:srgbClr val="FF0000"/>
                    </a:solidFill>
                  </a:rPr>
                  <a:t>(TAK)</a:t>
                </a:r>
              </a:p>
              <a:p>
                <a:pPr marL="0" indent="0">
                  <a:buNone/>
                </a:pPr>
                <a:r>
                  <a:rPr lang="pt-BR" sz="2000" dirty="0"/>
                  <a:t>(b) </a:t>
                </a:r>
                <a:r>
                  <a:rPr lang="pt-BR" sz="2000" i="1" dirty="0"/>
                  <a:t>A </a:t>
                </a:r>
                <a:r>
                  <a:rPr lang="pl-PL" sz="2000" dirty="0" smtClean="0">
                    <a:solidFill>
                      <a:srgbClr val="333300"/>
                    </a:solidFill>
                    <a:latin typeface="Times New Roman"/>
                  </a:rPr>
                  <a:t>∩ </a:t>
                </a:r>
                <a:r>
                  <a:rPr lang="pt-BR" sz="2000" i="1" dirty="0" smtClean="0"/>
                  <a:t>B </a:t>
                </a:r>
                <a:r>
                  <a:rPr lang="pt-BR" sz="2000" dirty="0"/>
                  <a:t>= </a:t>
                </a:r>
                <a:r>
                  <a:rPr lang="pt-BR" sz="2000" i="1" dirty="0"/>
                  <a:t>A </a:t>
                </a:r>
                <a:r>
                  <a:rPr lang="pl-PL" sz="2000" i="1" dirty="0" smtClean="0"/>
                  <a:t>  </a:t>
                </a:r>
                <a:r>
                  <a:rPr lang="pl-PL" sz="2000" dirty="0" smtClean="0"/>
                  <a:t>∧</a:t>
                </a:r>
                <a:r>
                  <a:rPr lang="pt-BR" sz="2000" i="1" dirty="0" smtClean="0"/>
                  <a:t> </a:t>
                </a:r>
                <a:r>
                  <a:rPr lang="pl-PL" sz="2000" i="1" dirty="0" smtClean="0"/>
                  <a:t>   </a:t>
                </a:r>
                <a:r>
                  <a:rPr lang="pt-BR" sz="2000" i="1" dirty="0" smtClean="0"/>
                  <a:t>A </a:t>
                </a:r>
                <a:r>
                  <a:rPr lang="pt-BR" sz="2000" i="1" dirty="0"/>
                  <a:t>\ B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pt-BR" sz="2000" i="1" dirty="0"/>
                  <a:t>B</a:t>
                </a:r>
              </a:p>
              <a:p>
                <a:pPr marL="0" indent="0">
                  <a:buNone/>
                </a:pPr>
                <a:r>
                  <a:rPr lang="pl-PL" sz="2000" dirty="0">
                    <a:solidFill>
                      <a:srgbClr val="FF0000"/>
                    </a:solidFill>
                  </a:rPr>
                  <a:t>(TAK)</a:t>
                </a:r>
              </a:p>
              <a:p>
                <a:pPr marL="0" indent="0">
                  <a:buNone/>
                </a:pPr>
                <a:r>
                  <a:rPr lang="pt-BR" sz="2000" dirty="0"/>
                  <a:t>(c) </a:t>
                </a:r>
                <a:r>
                  <a:rPr lang="pt-BR" sz="2000" i="1" dirty="0"/>
                  <a:t>A − </a:t>
                </a:r>
                <a:r>
                  <a:rPr lang="pt-BR" sz="2000" i="1" dirty="0" smtClean="0"/>
                  <a:t>B</a:t>
                </a:r>
                <a:r>
                  <a:rPr lang="pl-PL" sz="2000" i="1" dirty="0" smtClean="0"/>
                  <a:t>  c</a:t>
                </a:r>
                <a:r>
                  <a:rPr lang="pt-BR" sz="2000" i="1" dirty="0" smtClean="0"/>
                  <a:t> </a:t>
                </a:r>
                <a:r>
                  <a:rPr lang="pl-PL" sz="2000" dirty="0"/>
                  <a:t> </a:t>
                </a:r>
                <a:r>
                  <a:rPr lang="pt-BR" sz="2000" i="1" dirty="0" smtClean="0"/>
                  <a:t>B </a:t>
                </a:r>
                <a:r>
                  <a:rPr lang="pt-BR" sz="2000" i="1" dirty="0"/>
                  <a:t>− A </a:t>
                </a:r>
                <a:r>
                  <a:rPr lang="pl-PL" sz="2000" i="1" dirty="0" smtClean="0"/>
                  <a:t>  </a:t>
                </a:r>
                <a:r>
                  <a:rPr lang="pl-PL" sz="2000" dirty="0" smtClean="0"/>
                  <a:t>∧  </a:t>
                </a:r>
                <a:r>
                  <a:rPr lang="pt-BR" sz="2000" i="1" dirty="0" smtClean="0"/>
                  <a:t> </a:t>
                </a:r>
                <a:r>
                  <a:rPr lang="pt-BR" sz="2000" i="1" dirty="0"/>
                  <a:t>A − B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pt-BR" sz="2000" dirty="0"/>
                  <a:t> </a:t>
                </a:r>
                <a:r>
                  <a:rPr lang="pt-BR" sz="2000" i="1" dirty="0"/>
                  <a:t>B − A</a:t>
                </a:r>
              </a:p>
              <a:p>
                <a:pPr marL="0" indent="0">
                  <a:buNone/>
                </a:pPr>
                <a:r>
                  <a:rPr lang="pl-PL" sz="2000" dirty="0">
                    <a:solidFill>
                      <a:srgbClr val="FF0000"/>
                    </a:solidFill>
                  </a:rPr>
                  <a:t>(TAK)</a:t>
                </a:r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556792"/>
                <a:ext cx="7520940" cy="3579849"/>
              </a:xfrm>
              <a:blipFill rotWithShape="1">
                <a:blip r:embed="rId4"/>
                <a:stretch>
                  <a:fillRect l="-891" t="-11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/>
              <p:cNvSpPr txBox="1"/>
              <p:nvPr/>
            </p:nvSpPr>
            <p:spPr>
              <a:xfrm>
                <a:off x="4788024" y="2708920"/>
                <a:ext cx="410445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pl-PL" i="1" dirty="0"/>
                  <a:t>b) </a:t>
                </a:r>
                <a:r>
                  <a:rPr lang="pl-PL" dirty="0">
                    <a:solidFill>
                      <a:srgbClr val="333300"/>
                    </a:solidFill>
                    <a:latin typeface="Times New Roman"/>
                  </a:rPr>
                  <a:t>A c B </a:t>
                </a:r>
                <a:r>
                  <a:rPr lang="pl-PL" dirty="0"/>
                  <a:t>⇔ </a:t>
                </a:r>
                <a:r>
                  <a:rPr lang="pt-BR" i="1" dirty="0"/>
                  <a:t>A </a:t>
                </a:r>
                <a:r>
                  <a:rPr lang="pl-PL" dirty="0">
                    <a:solidFill>
                      <a:srgbClr val="333300"/>
                    </a:solidFill>
                    <a:latin typeface="Times New Roman"/>
                  </a:rPr>
                  <a:t>∩ </a:t>
                </a:r>
                <a:r>
                  <a:rPr lang="pt-BR" i="1" dirty="0"/>
                  <a:t>B </a:t>
                </a:r>
                <a:r>
                  <a:rPr lang="pt-BR" dirty="0"/>
                  <a:t>= </a:t>
                </a:r>
                <a:r>
                  <a:rPr lang="pt-BR" i="1" dirty="0"/>
                  <a:t>A </a:t>
                </a:r>
                <a:r>
                  <a:rPr lang="pl-PL" i="1" dirty="0"/>
                  <a:t>            A c B </a:t>
                </a:r>
                <a:r>
                  <a:rPr lang="pl-PL" dirty="0"/>
                  <a:t>∧</a:t>
                </a:r>
                <a:r>
                  <a:rPr lang="pl-PL" i="1" dirty="0"/>
                  <a:t> A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pl-PL" dirty="0"/>
                  <a:t> </a:t>
                </a:r>
                <a:r>
                  <a:rPr lang="pl-PL" i="1" dirty="0"/>
                  <a:t>B  </a:t>
                </a:r>
                <a:r>
                  <a:rPr lang="pl-PL" dirty="0"/>
                  <a:t>⇒ </a:t>
                </a:r>
                <a:r>
                  <a:rPr lang="pt-BR" i="1" dirty="0"/>
                  <a:t>A \ B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pt-BR" i="1" dirty="0"/>
                  <a:t>B</a:t>
                </a:r>
                <a:endParaRPr lang="pl-PL" dirty="0">
                  <a:solidFill>
                    <a:srgbClr val="333300"/>
                  </a:solidFill>
                  <a:latin typeface="Times New Roman"/>
                </a:endParaRPr>
              </a:p>
              <a:p>
                <a:pPr>
                  <a:defRPr/>
                </a:pPr>
                <a:r>
                  <a:rPr lang="pl-PL" i="1" dirty="0"/>
                  <a:t>c)A c B  </a:t>
                </a:r>
                <a:r>
                  <a:rPr lang="pl-PL" dirty="0"/>
                  <a:t>⇒ </a:t>
                </a:r>
                <a:r>
                  <a:rPr lang="pl-PL" i="1" dirty="0"/>
                  <a:t> </a:t>
                </a:r>
                <a:r>
                  <a:rPr lang="pt-BR" i="1" dirty="0"/>
                  <a:t>A − B</a:t>
                </a:r>
                <a:r>
                  <a:rPr lang="pl-PL" i="1" dirty="0"/>
                  <a:t> </a:t>
                </a:r>
                <a:r>
                  <a:rPr lang="pt-BR" dirty="0"/>
                  <a:t>=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∅</m:t>
                    </m:r>
                    <m:r>
                      <a:rPr lang="pl-PL" i="1">
                        <a:latin typeface="Cambria Math"/>
                        <a:ea typeface="Cambria Math"/>
                      </a:rPr>
                      <m:t>                 </m:t>
                    </m:r>
                    <m:r>
                      <m:rPr>
                        <m:nor/>
                      </m:rPr>
                      <a:rPr lang="pt-BR" i="1" dirty="0"/>
                      <m:t>B</m:t>
                    </m:r>
                    <m:r>
                      <m:rPr>
                        <m:nor/>
                      </m:rPr>
                      <a:rPr lang="pt-BR" i="1" dirty="0"/>
                      <m:t> − </m:t>
                    </m:r>
                    <m:r>
                      <m:rPr>
                        <m:nor/>
                      </m:rPr>
                      <a:rPr lang="pt-BR" i="1" dirty="0"/>
                      <m:t>A</m:t>
                    </m:r>
                    <m:r>
                      <m:rPr>
                        <m:nor/>
                      </m:rPr>
                      <a:rPr lang="pt-BR" i="1" dirty="0"/>
                      <m:t> </m:t>
                    </m:r>
                    <m:r>
                      <m:rPr>
                        <m:nor/>
                      </m:rPr>
                      <a:rPr lang="pl-PL" dirty="0"/>
                      <m:t>∧</m:t>
                    </m:r>
                    <m:r>
                      <m:rPr>
                        <m:nor/>
                      </m:rPr>
                      <a:rPr lang="pt-BR" i="1" dirty="0"/>
                      <m:t> </m:t>
                    </m:r>
                    <m:r>
                      <m:rPr>
                        <m:nor/>
                      </m:rPr>
                      <a:rPr lang="pt-BR" i="1" dirty="0"/>
                      <m:t>A</m:t>
                    </m:r>
                    <m:r>
                      <m:rPr>
                        <m:nor/>
                      </m:rPr>
                      <a:rPr lang="pt-BR" i="1" dirty="0"/>
                      <m:t> − </m:t>
                    </m:r>
                    <m:r>
                      <m:rPr>
                        <m:nor/>
                      </m:rPr>
                      <a:rPr lang="pt-BR" i="1" dirty="0"/>
                      <m:t>B</m:t>
                    </m:r>
                  </m:oMath>
                </a14:m>
                <a:r>
                  <a:rPr lang="pl-PL" dirty="0"/>
                  <a:t> </a:t>
                </a:r>
                <a:r>
                  <a:rPr lang="pt-BR" dirty="0"/>
                  <a:t>=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pl-PL" dirty="0"/>
                  <a:t>     </a:t>
                </a:r>
                <a:r>
                  <a:rPr lang="pt-BR" i="1" dirty="0"/>
                  <a:t>B − A</a:t>
                </a:r>
                <a:r>
                  <a:rPr lang="pl-PL" i="1" dirty="0"/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≠∅</m:t>
                    </m:r>
                  </m:oMath>
                </a14:m>
                <a:endParaRPr lang="pt-BR" i="1" dirty="0"/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5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708920"/>
                <a:ext cx="4104456" cy="1477328"/>
              </a:xfrm>
              <a:prstGeom prst="rect">
                <a:avLst/>
              </a:prstGeom>
              <a:blipFill rotWithShape="1">
                <a:blip r:embed="rId5"/>
                <a:stretch>
                  <a:fillRect l="-1187" t="-2881" r="-326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3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000" y="620688"/>
            <a:ext cx="90010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11. Wskaz, które </a:t>
            </a:r>
            <a:r>
              <a:rPr lang="pl-PL" dirty="0" smtClean="0"/>
              <a:t>własności </a:t>
            </a:r>
            <a:r>
              <a:rPr lang="pl-PL" dirty="0"/>
              <a:t>ma </a:t>
            </a:r>
            <a:r>
              <a:rPr lang="pl-PL" dirty="0" smtClean="0"/>
              <a:t>następująca </a:t>
            </a:r>
            <a:r>
              <a:rPr lang="pl-PL" dirty="0"/>
              <a:t>relacja na zbiorze liczb rzeczywistych:</a:t>
            </a:r>
            <a:br>
              <a:rPr lang="pl-PL" dirty="0"/>
            </a:br>
            <a:r>
              <a:rPr lang="pl-PL" i="1" dirty="0" smtClean="0"/>
              <a:t>x R y </a:t>
            </a:r>
            <a:r>
              <a:rPr lang="pl-PL" i="1" dirty="0"/>
              <a:t>, |x − y| &lt; </a:t>
            </a:r>
            <a:r>
              <a:rPr lang="pl-PL" dirty="0"/>
              <a:t>1.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(a) Relacja </a:t>
            </a:r>
            <a:r>
              <a:rPr lang="pl-PL" i="1" dirty="0"/>
              <a:t>R </a:t>
            </a:r>
            <a:r>
              <a:rPr lang="pl-PL" dirty="0"/>
              <a:t>jest zwrotna.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(TAK)</a:t>
            </a:r>
          </a:p>
          <a:p>
            <a:pPr marL="0" indent="0">
              <a:buNone/>
            </a:pPr>
            <a:r>
              <a:rPr lang="pl-PL" dirty="0"/>
              <a:t>(b) Relacja </a:t>
            </a:r>
            <a:r>
              <a:rPr lang="pl-PL" i="1" dirty="0"/>
              <a:t>R </a:t>
            </a:r>
            <a:r>
              <a:rPr lang="pl-PL" dirty="0"/>
              <a:t>jest przechodnia.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(NIE)</a:t>
            </a:r>
          </a:p>
          <a:p>
            <a:pPr marL="0" indent="0">
              <a:buNone/>
            </a:pPr>
            <a:r>
              <a:rPr lang="pl-PL" dirty="0"/>
              <a:t>(c) Relacja </a:t>
            </a:r>
            <a:r>
              <a:rPr lang="pl-PL" i="1" dirty="0"/>
              <a:t>R </a:t>
            </a:r>
            <a:r>
              <a:rPr lang="pl-PL" dirty="0"/>
              <a:t>jest symetryczna.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(TAK)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571750"/>
            <a:ext cx="20669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8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REALCJE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l-PL" altLang="pl-PL" sz="2400" dirty="0" smtClean="0"/>
              <a:t>Relacja </a:t>
            </a:r>
            <a:r>
              <a:rPr lang="pl-PL" altLang="pl-PL" sz="2400" dirty="0"/>
              <a:t>R może być: </a:t>
            </a:r>
          </a:p>
          <a:p>
            <a:pPr>
              <a:lnSpc>
                <a:spcPct val="90000"/>
              </a:lnSpc>
            </a:pPr>
            <a:r>
              <a:rPr lang="pl-PL" altLang="pl-PL" sz="2400" dirty="0"/>
              <a:t>- zwrotna, gdy ∀ </a:t>
            </a:r>
            <a:r>
              <a:rPr lang="pl-PL" altLang="pl-PL" sz="2400" dirty="0" err="1"/>
              <a:t>x∈X</a:t>
            </a:r>
            <a:r>
              <a:rPr lang="pl-PL" altLang="pl-PL" sz="2400" dirty="0"/>
              <a:t> (</a:t>
            </a:r>
            <a:r>
              <a:rPr lang="pl-PL" altLang="pl-PL" sz="2400" dirty="0" err="1"/>
              <a:t>xRx</a:t>
            </a:r>
            <a:r>
              <a:rPr lang="pl-PL" altLang="pl-PL" sz="2400" dirty="0"/>
              <a:t>) </a:t>
            </a:r>
          </a:p>
          <a:p>
            <a:pPr>
              <a:lnSpc>
                <a:spcPct val="90000"/>
              </a:lnSpc>
            </a:pPr>
            <a:r>
              <a:rPr lang="pl-PL" altLang="pl-PL" sz="2400" dirty="0"/>
              <a:t>- symetryczna, gdy ∀ </a:t>
            </a:r>
            <a:r>
              <a:rPr lang="pl-PL" altLang="pl-PL" sz="2400" dirty="0" err="1"/>
              <a:t>x,y∈X</a:t>
            </a:r>
            <a:r>
              <a:rPr lang="pl-PL" altLang="pl-PL" sz="2400" dirty="0"/>
              <a:t> ( </a:t>
            </a:r>
            <a:r>
              <a:rPr lang="pl-PL" altLang="pl-PL" sz="2400" dirty="0" err="1"/>
              <a:t>xRy</a:t>
            </a:r>
            <a:r>
              <a:rPr lang="pl-PL" altLang="pl-PL" sz="2400" dirty="0"/>
              <a:t> </a:t>
            </a:r>
            <a:r>
              <a:rPr lang="pl-PL" sz="2400" dirty="0"/>
              <a:t>⇒ </a:t>
            </a:r>
            <a:r>
              <a:rPr lang="pl-PL" altLang="pl-PL" sz="2400" dirty="0" smtClean="0"/>
              <a:t> </a:t>
            </a:r>
            <a:r>
              <a:rPr lang="pl-PL" altLang="pl-PL" sz="2400" dirty="0" err="1"/>
              <a:t>yRx</a:t>
            </a:r>
            <a:r>
              <a:rPr lang="pl-PL" altLang="pl-PL" sz="2400" dirty="0"/>
              <a:t> ) </a:t>
            </a:r>
          </a:p>
          <a:p>
            <a:pPr>
              <a:lnSpc>
                <a:spcPct val="90000"/>
              </a:lnSpc>
            </a:pPr>
            <a:r>
              <a:rPr lang="pl-PL" altLang="pl-PL" sz="2400" dirty="0"/>
              <a:t>- przechodnia, gdy ∀ </a:t>
            </a:r>
            <a:r>
              <a:rPr lang="pl-PL" altLang="pl-PL" sz="2400" dirty="0" err="1"/>
              <a:t>x,y,z∈X</a:t>
            </a:r>
            <a:r>
              <a:rPr lang="pl-PL" altLang="pl-PL" sz="2400" dirty="0"/>
              <a:t> (</a:t>
            </a:r>
            <a:r>
              <a:rPr lang="pl-PL" altLang="pl-PL" sz="2400" dirty="0" err="1"/>
              <a:t>xRy</a:t>
            </a:r>
            <a:r>
              <a:rPr lang="pl-PL" altLang="pl-PL" sz="2400" dirty="0"/>
              <a:t> ∧ </a:t>
            </a:r>
            <a:r>
              <a:rPr lang="pl-PL" altLang="pl-PL" sz="2400" dirty="0" err="1"/>
              <a:t>yRz</a:t>
            </a:r>
            <a:r>
              <a:rPr lang="pl-PL" altLang="pl-PL" sz="2400" dirty="0"/>
              <a:t> </a:t>
            </a:r>
            <a:r>
              <a:rPr lang="pl-PL" sz="2400" dirty="0"/>
              <a:t>⇒ </a:t>
            </a:r>
            <a:r>
              <a:rPr lang="pl-PL" altLang="pl-PL" sz="2400" dirty="0" smtClean="0"/>
              <a:t> </a:t>
            </a:r>
            <a:r>
              <a:rPr lang="pl-PL" altLang="pl-PL" sz="2400" dirty="0" err="1"/>
              <a:t>xRz</a:t>
            </a:r>
            <a:r>
              <a:rPr lang="pl-PL" altLang="pl-PL" sz="2400" dirty="0"/>
              <a:t> ) </a:t>
            </a:r>
          </a:p>
          <a:p>
            <a:pPr>
              <a:lnSpc>
                <a:spcPct val="90000"/>
              </a:lnSpc>
            </a:pPr>
            <a:r>
              <a:rPr lang="pl-PL" altLang="pl-PL" sz="2400" dirty="0"/>
              <a:t>- </a:t>
            </a:r>
            <a:r>
              <a:rPr lang="pl-PL" altLang="pl-PL" sz="2400" dirty="0" err="1"/>
              <a:t>przeciwzwrotna</a:t>
            </a:r>
            <a:r>
              <a:rPr lang="pl-PL" altLang="pl-PL" sz="2400" dirty="0"/>
              <a:t>, gdy ∀ </a:t>
            </a:r>
            <a:r>
              <a:rPr lang="pl-PL" altLang="pl-PL" sz="2400" dirty="0" err="1"/>
              <a:t>x∈X</a:t>
            </a:r>
            <a:r>
              <a:rPr lang="pl-PL" altLang="pl-PL" sz="2400" dirty="0"/>
              <a:t> ￢( </a:t>
            </a:r>
            <a:r>
              <a:rPr lang="pl-PL" altLang="pl-PL" sz="2400" dirty="0" err="1"/>
              <a:t>xRx</a:t>
            </a:r>
            <a:r>
              <a:rPr lang="pl-PL" altLang="pl-PL" sz="2400" dirty="0"/>
              <a:t> ) </a:t>
            </a:r>
          </a:p>
          <a:p>
            <a:pPr>
              <a:lnSpc>
                <a:spcPct val="90000"/>
              </a:lnSpc>
            </a:pPr>
            <a:r>
              <a:rPr lang="pl-PL" altLang="pl-PL" sz="2400" dirty="0"/>
              <a:t>- antysymetryczna, gdy ∀ </a:t>
            </a:r>
            <a:r>
              <a:rPr lang="pl-PL" altLang="pl-PL" sz="2400" dirty="0" err="1"/>
              <a:t>x,y∈X</a:t>
            </a:r>
            <a:r>
              <a:rPr lang="pl-PL" altLang="pl-PL" sz="2400" dirty="0"/>
              <a:t> ( </a:t>
            </a:r>
            <a:r>
              <a:rPr lang="pl-PL" altLang="pl-PL" sz="2400" dirty="0" err="1"/>
              <a:t>xRy</a:t>
            </a:r>
            <a:r>
              <a:rPr lang="pl-PL" altLang="pl-PL" sz="2400" dirty="0"/>
              <a:t> ∧ </a:t>
            </a:r>
            <a:r>
              <a:rPr lang="pl-PL" altLang="pl-PL" sz="2400" dirty="0" err="1"/>
              <a:t>yRx</a:t>
            </a:r>
            <a:r>
              <a:rPr lang="pl-PL" altLang="pl-PL" sz="2400" dirty="0"/>
              <a:t> </a:t>
            </a:r>
            <a:r>
              <a:rPr lang="pl-PL" sz="2400" dirty="0"/>
              <a:t>⇒ </a:t>
            </a:r>
            <a:r>
              <a:rPr lang="pl-PL" altLang="pl-PL" sz="2400" dirty="0" smtClean="0"/>
              <a:t>  </a:t>
            </a:r>
            <a:r>
              <a:rPr lang="pl-PL" altLang="pl-PL" sz="2400" dirty="0"/>
              <a:t>x=y ) </a:t>
            </a:r>
          </a:p>
          <a:p>
            <a:pPr>
              <a:lnSpc>
                <a:spcPct val="90000"/>
              </a:lnSpc>
            </a:pPr>
            <a:r>
              <a:rPr lang="pl-PL" altLang="pl-PL" sz="2400" dirty="0"/>
              <a:t>- spójna, gdy ∀ </a:t>
            </a:r>
            <a:r>
              <a:rPr lang="pl-PL" altLang="pl-PL" sz="2400" dirty="0" err="1"/>
              <a:t>x,y∈X</a:t>
            </a:r>
            <a:r>
              <a:rPr lang="pl-PL" altLang="pl-PL" sz="2400" dirty="0"/>
              <a:t> ( </a:t>
            </a:r>
            <a:r>
              <a:rPr lang="pl-PL" altLang="pl-PL" sz="2400" dirty="0" err="1"/>
              <a:t>xRy</a:t>
            </a:r>
            <a:r>
              <a:rPr lang="pl-PL" altLang="pl-PL" sz="2400" dirty="0"/>
              <a:t> v </a:t>
            </a:r>
            <a:r>
              <a:rPr lang="pl-PL" altLang="pl-PL" sz="2400" dirty="0" err="1"/>
              <a:t>yRx</a:t>
            </a:r>
            <a:r>
              <a:rPr lang="pl-PL" altLang="pl-PL" sz="2400" dirty="0"/>
              <a:t> ) </a:t>
            </a:r>
          </a:p>
          <a:p>
            <a:pPr>
              <a:lnSpc>
                <a:spcPct val="90000"/>
              </a:lnSpc>
            </a:pPr>
            <a:r>
              <a:rPr lang="pl-PL" altLang="pl-PL" sz="2400" dirty="0"/>
              <a:t>- </a:t>
            </a:r>
            <a:r>
              <a:rPr lang="pl-PL" altLang="pl-PL" sz="2400" dirty="0" err="1"/>
              <a:t>przeciwsymetryczna</a:t>
            </a:r>
            <a:r>
              <a:rPr lang="pl-PL" altLang="pl-PL" sz="2400" dirty="0"/>
              <a:t>, gdy ∀ </a:t>
            </a:r>
            <a:r>
              <a:rPr lang="pl-PL" altLang="pl-PL" sz="2400" dirty="0" err="1"/>
              <a:t>x,y∈X</a:t>
            </a:r>
            <a:r>
              <a:rPr lang="pl-PL" altLang="pl-PL" sz="2400" dirty="0"/>
              <a:t> ( </a:t>
            </a:r>
            <a:r>
              <a:rPr lang="pl-PL" altLang="pl-PL" sz="2400" dirty="0" err="1"/>
              <a:t>xRy</a:t>
            </a:r>
            <a:r>
              <a:rPr lang="pl-PL" altLang="pl-PL" sz="2400" dirty="0"/>
              <a:t> </a:t>
            </a:r>
            <a:r>
              <a:rPr lang="pl-PL" sz="2400" dirty="0"/>
              <a:t>⇒ </a:t>
            </a:r>
            <a:r>
              <a:rPr lang="pl-PL" altLang="pl-PL" sz="2400" dirty="0" smtClean="0"/>
              <a:t> </a:t>
            </a:r>
            <a:r>
              <a:rPr lang="pl-PL" altLang="pl-PL" sz="2400" dirty="0"/>
              <a:t>￢ </a:t>
            </a:r>
            <a:r>
              <a:rPr lang="pl-PL" altLang="pl-PL" sz="2400" dirty="0" err="1"/>
              <a:t>yRx</a:t>
            </a:r>
            <a:r>
              <a:rPr lang="pl-PL" altLang="pl-PL" sz="2400" dirty="0"/>
              <a:t> ) </a:t>
            </a:r>
          </a:p>
          <a:p>
            <a:pPr>
              <a:lnSpc>
                <a:spcPct val="90000"/>
              </a:lnSpc>
            </a:pPr>
            <a:r>
              <a:rPr lang="pl-PL" altLang="pl-PL" sz="2400" dirty="0"/>
              <a:t>- </a:t>
            </a:r>
            <a:r>
              <a:rPr lang="pl-PL" altLang="pl-PL" sz="2400" dirty="0" err="1"/>
              <a:t>słabospójna</a:t>
            </a:r>
            <a:r>
              <a:rPr lang="pl-PL" altLang="pl-PL" sz="2400" dirty="0"/>
              <a:t>, gdy ∀ </a:t>
            </a:r>
            <a:r>
              <a:rPr lang="pl-PL" altLang="pl-PL" sz="2400" dirty="0" err="1"/>
              <a:t>x,y∈X</a:t>
            </a:r>
            <a:r>
              <a:rPr lang="pl-PL" altLang="pl-PL" sz="2400" dirty="0"/>
              <a:t> ( </a:t>
            </a:r>
            <a:r>
              <a:rPr lang="pl-PL" altLang="pl-PL" sz="2400" dirty="0" err="1"/>
              <a:t>xRy</a:t>
            </a:r>
            <a:r>
              <a:rPr lang="pl-PL" altLang="pl-PL" sz="2400" dirty="0"/>
              <a:t> v </a:t>
            </a:r>
            <a:r>
              <a:rPr lang="pl-PL" altLang="pl-PL" sz="2400" dirty="0" err="1"/>
              <a:t>yRx</a:t>
            </a:r>
            <a:r>
              <a:rPr lang="pl-PL" altLang="pl-PL" sz="2400" dirty="0"/>
              <a:t> v x=y)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92516"/>
                <a:ext cx="8964488" cy="6765484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/>
                <a:r>
                  <a:rPr lang="pl-PL" sz="2900" dirty="0"/>
                  <a:t>Relację , która jest zwrotna, </a:t>
                </a:r>
                <a:r>
                  <a:rPr lang="pl-PL" sz="2900" dirty="0" smtClean="0"/>
                  <a:t>symetryczna </a:t>
                </a:r>
                <a:r>
                  <a:rPr lang="pl-PL" sz="2900" dirty="0"/>
                  <a:t>i przechodnia, nazywamy </a:t>
                </a:r>
                <a:r>
                  <a:rPr lang="pl-PL" sz="2900" dirty="0">
                    <a:solidFill>
                      <a:srgbClr val="FF0000"/>
                    </a:solidFill>
                  </a:rPr>
                  <a:t>relacją </a:t>
                </a:r>
                <a:r>
                  <a:rPr lang="pl-PL" sz="2900" dirty="0" err="1" smtClean="0">
                    <a:solidFill>
                      <a:srgbClr val="FF0000"/>
                    </a:solidFill>
                  </a:rPr>
                  <a:t>rónoważności</a:t>
                </a:r>
                <a:r>
                  <a:rPr lang="pl-PL" sz="2900" dirty="0" smtClean="0">
                    <a:solidFill>
                      <a:srgbClr val="FF0000"/>
                    </a:solidFill>
                  </a:rPr>
                  <a:t>.</a:t>
                </a:r>
                <a:endParaRPr lang="pl-PL" sz="2900" dirty="0" smtClean="0"/>
              </a:p>
              <a:p>
                <a:pPr marL="0" indent="0"/>
                <a:r>
                  <a:rPr lang="pl-PL" sz="2900" dirty="0" smtClean="0"/>
                  <a:t>Relację </a:t>
                </a:r>
                <a:r>
                  <a:rPr lang="pl-PL" sz="2900" dirty="0"/>
                  <a:t>, która jest zwrotna, antysymetryczna i przechodnia, nazywamy </a:t>
                </a:r>
                <a:r>
                  <a:rPr lang="pl-PL" sz="2900" dirty="0">
                    <a:solidFill>
                      <a:srgbClr val="FF0000"/>
                    </a:solidFill>
                  </a:rPr>
                  <a:t>relacją </a:t>
                </a:r>
                <a:r>
                  <a:rPr lang="pl-PL" sz="2900" dirty="0" smtClean="0">
                    <a:solidFill>
                      <a:srgbClr val="FF0000"/>
                    </a:solidFill>
                  </a:rPr>
                  <a:t>porządkującą</a:t>
                </a:r>
                <a:r>
                  <a:rPr lang="pl-PL" sz="2900" dirty="0" smtClean="0"/>
                  <a:t>.</a:t>
                </a:r>
              </a:p>
              <a:p>
                <a:pPr marL="0" indent="0"/>
                <a:r>
                  <a:rPr lang="pl-PL" sz="2900" dirty="0" smtClean="0"/>
                  <a:t>Relację porządkującą oznaczamy zazwyczaj symbolem ≼. </a:t>
                </a:r>
              </a:p>
              <a:p>
                <a:r>
                  <a:rPr lang="pl-PL" sz="2900" dirty="0" smtClean="0"/>
                  <a:t>Relację </a:t>
                </a:r>
                <a:r>
                  <a:rPr lang="pl-PL" sz="2900" dirty="0"/>
                  <a:t>R ⊂ X × X nazywamy </a:t>
                </a:r>
                <a:r>
                  <a:rPr lang="pl-PL" sz="2900" dirty="0">
                    <a:solidFill>
                      <a:srgbClr val="FF0000"/>
                    </a:solidFill>
                  </a:rPr>
                  <a:t>relacją porządku (częściowego porządku)</a:t>
                </a:r>
                <a:r>
                  <a:rPr lang="pl-PL" sz="2900" dirty="0"/>
                  <a:t>, jeśli jest ona: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r>
                  <a:rPr lang="pl-PL" sz="2900" dirty="0" smtClean="0"/>
                  <a:t>Zwrotna  ∀</a:t>
                </a:r>
                <a:r>
                  <a:rPr lang="pl-PL" sz="2900" baseline="-25000" dirty="0" err="1"/>
                  <a:t>x∈X</a:t>
                </a:r>
                <a:r>
                  <a:rPr lang="pl-PL" sz="2900" baseline="-25000" dirty="0"/>
                  <a:t> </a:t>
                </a:r>
                <a:r>
                  <a:rPr lang="pl-PL" sz="2900" dirty="0"/>
                  <a:t>  </a:t>
                </a:r>
                <a:r>
                  <a:rPr lang="pl-PL" sz="2900" dirty="0" err="1"/>
                  <a:t>x≼x</a:t>
                </a:r>
                <a:endParaRPr lang="pl-PL" sz="2900" dirty="0"/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r>
                  <a:rPr lang="pl-PL" sz="2900" dirty="0" smtClean="0"/>
                  <a:t>Antysymetryczna ∀</a:t>
                </a:r>
                <a:r>
                  <a:rPr lang="pl-PL" sz="2900" baseline="-25000" dirty="0" err="1"/>
                  <a:t>x,y∈X</a:t>
                </a:r>
                <a:r>
                  <a:rPr lang="pl-PL" sz="2900" dirty="0"/>
                  <a:t>  </a:t>
                </a:r>
                <a:r>
                  <a:rPr lang="pl-PL" sz="2900" dirty="0" err="1"/>
                  <a:t>x≼y</a:t>
                </a:r>
                <a:r>
                  <a:rPr lang="pl-PL" sz="2900" dirty="0"/>
                  <a:t> ∧ </a:t>
                </a:r>
                <a:r>
                  <a:rPr lang="pl-PL" sz="2900" dirty="0" err="1"/>
                  <a:t>y≼x</a:t>
                </a:r>
                <a:r>
                  <a:rPr lang="pl-PL" sz="2900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pl-PL" sz="2900" i="1">
                            <a:latin typeface="Cambria Math"/>
                          </a:rPr>
                        </m:ctrlPr>
                      </m:boxPr>
                      <m:e>
                        <m:groupChr>
                          <m:groupChrPr>
                            <m:chr m:val="⇒"/>
                            <m:pos m:val="top"/>
                            <m:ctrlPr>
                              <a:rPr lang="pl-PL" sz="2900" i="1">
                                <a:latin typeface="Cambria Math"/>
                              </a:rPr>
                            </m:ctrlPr>
                          </m:groupChrPr>
                          <m:e/>
                        </m:groupChr>
                      </m:e>
                    </m:box>
                  </m:oMath>
                </a14:m>
                <a:r>
                  <a:rPr lang="pl-PL" sz="2900" dirty="0"/>
                  <a:t>x=y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r>
                  <a:rPr lang="pl-PL" sz="2900" dirty="0"/>
                  <a:t>Przechodnia </a:t>
                </a:r>
                <a:r>
                  <a:rPr lang="pl-PL" sz="2900" dirty="0" smtClean="0"/>
                  <a:t> ∀</a:t>
                </a:r>
                <a:r>
                  <a:rPr lang="pl-PL" sz="2900" baseline="-25000" dirty="0" err="1"/>
                  <a:t>x,y,z∈X</a:t>
                </a:r>
                <a:r>
                  <a:rPr lang="pl-PL" sz="2900" baseline="-25000" dirty="0"/>
                  <a:t>  </a:t>
                </a:r>
                <a:r>
                  <a:rPr lang="pl-PL" sz="2900" dirty="0" err="1"/>
                  <a:t>x≼y</a:t>
                </a:r>
                <a:r>
                  <a:rPr lang="pl-PL" sz="2900" dirty="0"/>
                  <a:t> ∧ </a:t>
                </a:r>
                <a:r>
                  <a:rPr lang="pl-PL" sz="2900" dirty="0" err="1"/>
                  <a:t>y≼z</a:t>
                </a:r>
                <a:r>
                  <a:rPr lang="pl-PL" sz="2900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pl-PL" sz="2900" i="1">
                            <a:latin typeface="Cambria Math"/>
                          </a:rPr>
                        </m:ctrlPr>
                      </m:boxPr>
                      <m:e>
                        <m:groupChr>
                          <m:groupChrPr>
                            <m:chr m:val="⇒"/>
                            <m:pos m:val="top"/>
                            <m:ctrlPr>
                              <a:rPr lang="pl-PL" sz="2900" i="1">
                                <a:latin typeface="Cambria Math"/>
                              </a:rPr>
                            </m:ctrlPr>
                          </m:groupChrPr>
                          <m:e/>
                        </m:groupChr>
                      </m:e>
                    </m:box>
                  </m:oMath>
                </a14:m>
                <a:r>
                  <a:rPr lang="pl-PL" sz="2900" dirty="0" err="1"/>
                  <a:t>x≼z</a:t>
                </a:r>
                <a:endParaRPr lang="pl-PL" sz="2900" dirty="0"/>
              </a:p>
              <a:p>
                <a:r>
                  <a:rPr lang="pl-PL" sz="2900" dirty="0"/>
                  <a:t> </a:t>
                </a:r>
                <a:r>
                  <a:rPr lang="pl-PL" sz="2900" dirty="0" smtClean="0"/>
                  <a:t>Parę </a:t>
                </a:r>
                <a:r>
                  <a:rPr lang="pl-PL" sz="2900" dirty="0"/>
                  <a:t>(X,≼) nazywamy zbiorem częściowo uporządkowanym lub po prostu zbiorem uporządkowanym . </a:t>
                </a:r>
              </a:p>
              <a:p>
                <a:r>
                  <a:rPr lang="pl-PL" sz="2900" dirty="0" smtClean="0"/>
                  <a:t>Jeśli </a:t>
                </a:r>
                <a:r>
                  <a:rPr lang="pl-PL" sz="2900" dirty="0"/>
                  <a:t>dodatkowo zachodzi: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r>
                  <a:rPr lang="pl-PL" sz="2900" dirty="0"/>
                  <a:t>Spójna </a:t>
                </a:r>
              </a:p>
              <a:p>
                <a:r>
                  <a:rPr lang="pl-PL" sz="2900" dirty="0"/>
                  <a:t>∀</a:t>
                </a:r>
                <a:r>
                  <a:rPr lang="pl-PL" sz="2900" baseline="-25000" dirty="0" err="1"/>
                  <a:t>x,y∈X</a:t>
                </a:r>
                <a:r>
                  <a:rPr lang="pl-PL" sz="2900" baseline="-25000" dirty="0"/>
                  <a:t>  </a:t>
                </a:r>
                <a:r>
                  <a:rPr lang="pl-PL" sz="2900" dirty="0" err="1"/>
                  <a:t>x≼y</a:t>
                </a:r>
                <a:r>
                  <a:rPr lang="pl-PL" sz="2900" dirty="0"/>
                  <a:t> ∨ </a:t>
                </a:r>
                <a:r>
                  <a:rPr lang="pl-PL" sz="2900" dirty="0" err="1"/>
                  <a:t>y≼x</a:t>
                </a:r>
                <a:r>
                  <a:rPr lang="pl-PL" sz="2900" dirty="0"/>
                  <a:t> ∨ x=y</a:t>
                </a:r>
              </a:p>
              <a:p>
                <a:r>
                  <a:rPr lang="pl-PL" sz="2900" dirty="0"/>
                  <a:t>to relację nazywamy </a:t>
                </a:r>
                <a:r>
                  <a:rPr lang="pl-PL" sz="2900" dirty="0">
                    <a:solidFill>
                      <a:srgbClr val="FF0000"/>
                    </a:solidFill>
                  </a:rPr>
                  <a:t>porządkiem liniowym</a:t>
                </a:r>
                <a:r>
                  <a:rPr lang="pl-PL" sz="2900" dirty="0"/>
                  <a:t>, a parę (X,≼) </a:t>
                </a:r>
                <a:r>
                  <a:rPr lang="pl-PL" sz="2900" dirty="0">
                    <a:solidFill>
                      <a:srgbClr val="FF0000"/>
                    </a:solidFill>
                  </a:rPr>
                  <a:t>zbiorem uporządkowanym liniowo</a:t>
                </a:r>
                <a:r>
                  <a:rPr lang="pl-PL" sz="2900" dirty="0"/>
                  <a:t>.</a:t>
                </a: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2516"/>
                <a:ext cx="8964488" cy="6765484"/>
              </a:xfrm>
              <a:blipFill rotWithShape="1">
                <a:blip r:embed="rId2"/>
                <a:stretch>
                  <a:fillRect l="-1088" t="-1622" r="-163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37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12. Relacje </a:t>
            </a:r>
            <a:r>
              <a:rPr lang="pl-PL" i="1" dirty="0"/>
              <a:t>R </a:t>
            </a:r>
            <a:r>
              <a:rPr lang="pl-PL" dirty="0"/>
              <a:t>na zbiorze </a:t>
            </a:r>
            <a:r>
              <a:rPr lang="pl-PL" i="1" dirty="0"/>
              <a:t>X</a:t>
            </a:r>
            <a:r>
              <a:rPr lang="pl-PL" dirty="0"/>
              <a:t>, która jest zwrotna, antysymetryczna i przechodnia,</a:t>
            </a:r>
            <a:br>
              <a:rPr lang="pl-PL" dirty="0"/>
            </a:br>
            <a:r>
              <a:rPr lang="pl-PL" dirty="0"/>
              <a:t>nazywamy (wskaz poprawne terminy):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(a) relacja liniowo </a:t>
            </a:r>
            <a:r>
              <a:rPr lang="pl-PL" dirty="0" smtClean="0"/>
              <a:t>porządkująca </a:t>
            </a:r>
            <a:r>
              <a:rPr lang="pl-PL" dirty="0"/>
              <a:t>zbiór </a:t>
            </a:r>
            <a:r>
              <a:rPr lang="pl-PL" i="1" dirty="0"/>
              <a:t>X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(NIE)</a:t>
            </a:r>
          </a:p>
          <a:p>
            <a:pPr marL="0" indent="0">
              <a:buNone/>
            </a:pPr>
            <a:r>
              <a:rPr lang="pl-PL" dirty="0"/>
              <a:t>(b) relacja </a:t>
            </a:r>
            <a:r>
              <a:rPr lang="pl-PL" dirty="0" smtClean="0"/>
              <a:t>równoważności </a:t>
            </a:r>
            <a:r>
              <a:rPr lang="pl-PL" dirty="0"/>
              <a:t>na zbiorze </a:t>
            </a:r>
            <a:r>
              <a:rPr lang="pl-PL" i="1" dirty="0"/>
              <a:t>X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(NIE)</a:t>
            </a:r>
          </a:p>
          <a:p>
            <a:pPr marL="0" indent="0">
              <a:buNone/>
            </a:pPr>
            <a:r>
              <a:rPr lang="pl-PL" dirty="0"/>
              <a:t>(c) relacja </a:t>
            </a:r>
            <a:r>
              <a:rPr lang="pl-PL" dirty="0" smtClean="0"/>
              <a:t>częściowo porządkująca </a:t>
            </a:r>
            <a:r>
              <a:rPr lang="pl-PL" dirty="0"/>
              <a:t>zbiór </a:t>
            </a:r>
            <a:r>
              <a:rPr lang="pl-PL" i="1" dirty="0"/>
              <a:t>X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(TAK)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283968" y="1916832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A)Nie, bo nie wiemy czy jest spójna</a:t>
            </a:r>
          </a:p>
          <a:p>
            <a:r>
              <a:rPr lang="pl-PL" dirty="0"/>
              <a:t>B)Nie</a:t>
            </a:r>
            <a:r>
              <a:rPr lang="pl-PL" dirty="0" smtClean="0"/>
              <a:t>, bo </a:t>
            </a:r>
            <a:r>
              <a:rPr lang="pl-PL" dirty="0"/>
              <a:t>jest antysymetryczna , a powinna być symetryczna</a:t>
            </a:r>
          </a:p>
          <a:p>
            <a:r>
              <a:rPr lang="pl-PL" dirty="0"/>
              <a:t>C) Z definicji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999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1143000"/>
          </a:xfrm>
        </p:spPr>
        <p:txBody>
          <a:bodyPr>
            <a:normAutofit/>
          </a:bodyPr>
          <a:lstStyle/>
          <a:p>
            <a:r>
              <a:rPr lang="pl-PL" dirty="0"/>
              <a:t>13. Które z </a:t>
            </a:r>
            <a:r>
              <a:rPr lang="pl-PL" dirty="0" smtClean="0"/>
              <a:t>poniższych </a:t>
            </a:r>
            <a:r>
              <a:rPr lang="pl-PL" dirty="0"/>
              <a:t>relacji na zbiorze liczb całkowitych </a:t>
            </a:r>
            <a:r>
              <a:rPr lang="pl-PL" dirty="0" smtClean="0"/>
              <a:t>są </a:t>
            </a:r>
            <a:r>
              <a:rPr lang="pl-PL" dirty="0"/>
              <a:t>relacjami </a:t>
            </a:r>
            <a:r>
              <a:rPr lang="pl-PL" dirty="0" smtClean="0"/>
              <a:t>równoważności?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 marL="0" indent="0"/>
            <a:r>
              <a:rPr lang="es-ES" sz="2000" dirty="0"/>
              <a:t>(a) </a:t>
            </a:r>
            <a:r>
              <a:rPr lang="es-ES" sz="2000" i="1" dirty="0"/>
              <a:t>xRy </a:t>
            </a:r>
            <a:r>
              <a:rPr lang="pl-PL" altLang="pl-PL" sz="2000" dirty="0"/>
              <a:t>⇔</a:t>
            </a:r>
            <a:r>
              <a:rPr lang="es-ES" sz="2000" i="1" dirty="0" smtClean="0"/>
              <a:t> </a:t>
            </a:r>
            <a:r>
              <a:rPr lang="es-ES" sz="2000" dirty="0"/>
              <a:t>3</a:t>
            </a:r>
            <a:r>
              <a:rPr lang="es-ES" sz="2000" i="1" dirty="0"/>
              <a:t>|</a:t>
            </a:r>
            <a:r>
              <a:rPr lang="es-ES" sz="2000" dirty="0"/>
              <a:t>(</a:t>
            </a:r>
            <a:r>
              <a:rPr lang="es-ES" sz="2000" i="1" dirty="0"/>
              <a:t>x </a:t>
            </a:r>
            <a:r>
              <a:rPr lang="es-ES" sz="2000" dirty="0"/>
              <a:t>+ </a:t>
            </a:r>
            <a:r>
              <a:rPr lang="es-ES" sz="2000" i="1" dirty="0"/>
              <a:t>y</a:t>
            </a:r>
            <a:r>
              <a:rPr lang="es-ES" sz="2000" dirty="0"/>
              <a:t>)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FF0000"/>
                </a:solidFill>
              </a:rPr>
              <a:t>(NIE)</a:t>
            </a:r>
          </a:p>
          <a:p>
            <a:pPr marL="0" indent="0"/>
            <a:r>
              <a:rPr lang="es-ES" sz="2000" dirty="0"/>
              <a:t>(b) </a:t>
            </a:r>
            <a:r>
              <a:rPr lang="es-ES" sz="2000" i="1" dirty="0"/>
              <a:t>xRy </a:t>
            </a:r>
            <a:r>
              <a:rPr lang="pl-PL" altLang="pl-PL" sz="2000" dirty="0" smtClean="0"/>
              <a:t>⇔ </a:t>
            </a:r>
            <a:r>
              <a:rPr lang="es-ES" sz="2000" dirty="0" smtClean="0"/>
              <a:t>(</a:t>
            </a:r>
            <a:r>
              <a:rPr lang="es-ES" sz="2000" i="1" dirty="0"/>
              <a:t>x &lt; </a:t>
            </a:r>
            <a:r>
              <a:rPr lang="es-ES" sz="2000" dirty="0"/>
              <a:t>0 </a:t>
            </a:r>
            <a:r>
              <a:rPr lang="pl-PL" sz="2000" dirty="0"/>
              <a:t>∧</a:t>
            </a:r>
            <a:r>
              <a:rPr lang="es-ES" sz="2000" i="1" dirty="0" smtClean="0"/>
              <a:t> </a:t>
            </a:r>
            <a:r>
              <a:rPr lang="es-ES" sz="2000" i="1" dirty="0"/>
              <a:t>y &lt; </a:t>
            </a:r>
            <a:r>
              <a:rPr lang="es-ES" sz="2000" dirty="0"/>
              <a:t>0) </a:t>
            </a:r>
            <a:r>
              <a:rPr lang="pl-PL" sz="2000" dirty="0" smtClean="0"/>
              <a:t> </a:t>
            </a:r>
            <a:r>
              <a:rPr lang="pl-PL" sz="2000" i="1" dirty="0" smtClean="0"/>
              <a:t>V </a:t>
            </a:r>
            <a:r>
              <a:rPr lang="es-ES" sz="2000" i="1" dirty="0" smtClean="0"/>
              <a:t> </a:t>
            </a:r>
            <a:r>
              <a:rPr lang="es-ES" sz="2000" dirty="0"/>
              <a:t>(</a:t>
            </a:r>
            <a:r>
              <a:rPr lang="es-ES" sz="2000" i="1" dirty="0"/>
              <a:t>x </a:t>
            </a:r>
            <a:r>
              <a:rPr lang="es-ES" sz="2000" i="1" dirty="0" smtClean="0"/>
              <a:t>≥­ </a:t>
            </a:r>
            <a:r>
              <a:rPr lang="es-ES" sz="2000" dirty="0"/>
              <a:t>0 </a:t>
            </a:r>
            <a:r>
              <a:rPr lang="pl-PL" sz="2000" dirty="0"/>
              <a:t>∧</a:t>
            </a:r>
            <a:r>
              <a:rPr lang="es-ES" sz="2000" i="1" dirty="0" smtClean="0"/>
              <a:t> y</a:t>
            </a:r>
            <a:r>
              <a:rPr lang="pl-PL" sz="2000" i="1" dirty="0" smtClean="0"/>
              <a:t> </a:t>
            </a:r>
            <a:r>
              <a:rPr lang="es-ES" sz="2000" i="1" dirty="0"/>
              <a:t>≥­ ­ </a:t>
            </a:r>
            <a:r>
              <a:rPr lang="es-ES" sz="2000" dirty="0"/>
              <a:t>0)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FF0000"/>
                </a:solidFill>
              </a:rPr>
              <a:t>(TAK)</a:t>
            </a:r>
          </a:p>
          <a:p>
            <a:pPr marL="0" indent="0"/>
            <a:r>
              <a:rPr lang="pl-PL" sz="2000" dirty="0"/>
              <a:t>(c) </a:t>
            </a:r>
            <a:r>
              <a:rPr lang="pl-PL" sz="2000" i="1" dirty="0" err="1" smtClean="0"/>
              <a:t>xRy</a:t>
            </a:r>
            <a:r>
              <a:rPr lang="pl-PL" altLang="pl-PL" sz="2000" dirty="0"/>
              <a:t> ⇔ </a:t>
            </a:r>
            <a:r>
              <a:rPr lang="pl-PL" sz="2000" i="1" dirty="0" smtClean="0"/>
              <a:t>|</a:t>
            </a:r>
            <a:r>
              <a:rPr lang="pl-PL" sz="2000" i="1" dirty="0"/>
              <a:t>x| </a:t>
            </a:r>
            <a:r>
              <a:rPr lang="pl-PL" sz="2000" dirty="0"/>
              <a:t>= </a:t>
            </a:r>
            <a:r>
              <a:rPr lang="pl-PL" sz="2000" i="1" dirty="0"/>
              <a:t>|y|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FF0000"/>
                </a:solidFill>
              </a:rPr>
              <a:t>(TAK)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221228" y="1391748"/>
            <a:ext cx="3888432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a)</a:t>
            </a:r>
            <a:r>
              <a:rPr lang="pl-PL" altLang="pl-PL" dirty="0"/>
              <a:t> NIE, bo nie jest zwrotna.</a:t>
            </a:r>
          </a:p>
          <a:p>
            <a:r>
              <a:rPr lang="pl-PL" altLang="pl-PL" dirty="0"/>
              <a:t>Np. x = 2, a nieprawdą jest, że 3|(2+2)</a:t>
            </a:r>
          </a:p>
          <a:p>
            <a:pPr>
              <a:lnSpc>
                <a:spcPct val="90000"/>
              </a:lnSpc>
            </a:pPr>
            <a:r>
              <a:rPr lang="pl-PL" dirty="0"/>
              <a:t>b)</a:t>
            </a:r>
            <a:r>
              <a:rPr lang="pl-PL" altLang="pl-PL" dirty="0"/>
              <a:t> Czyli </a:t>
            </a:r>
            <a:r>
              <a:rPr lang="pl-PL" altLang="pl-PL" dirty="0" err="1"/>
              <a:t>xRy</a:t>
            </a:r>
            <a:r>
              <a:rPr lang="pl-PL" altLang="pl-PL" dirty="0"/>
              <a:t> </a:t>
            </a:r>
            <a:r>
              <a:rPr lang="pl-PL" altLang="pl-PL" dirty="0">
                <a:sym typeface="Wingdings" pitchFamily="2" charset="2"/>
              </a:rPr>
              <a:t> x i y są tego samego znaku</a:t>
            </a:r>
          </a:p>
          <a:p>
            <a:pPr>
              <a:lnSpc>
                <a:spcPct val="90000"/>
              </a:lnSpc>
            </a:pPr>
            <a:r>
              <a:rPr lang="pl-PL" altLang="pl-PL" dirty="0"/>
              <a:t>TAK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l-PL" altLang="pl-PL" dirty="0"/>
              <a:t>zwrotna: x jest tego samego znaku co x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l-PL" altLang="pl-PL" dirty="0"/>
              <a:t>Symetryczna: jeśli x jest tego samego znaku co y, to y ma ten sam znak co x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l-PL" altLang="pl-PL" dirty="0"/>
              <a:t>Przechodnia: jeśli x ma ten sam znak co y, a y ma ten sam znak co z, to x ma ten sam znak co z.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l-PL" dirty="0"/>
              <a:t>c)</a:t>
            </a:r>
            <a:r>
              <a:rPr lang="pl-PL" altLang="pl-PL" dirty="0"/>
              <a:t> TAK,</a:t>
            </a:r>
          </a:p>
          <a:p>
            <a:pPr>
              <a:lnSpc>
                <a:spcPct val="90000"/>
              </a:lnSpc>
            </a:pPr>
            <a:r>
              <a:rPr lang="pl-PL" altLang="pl-PL" dirty="0"/>
              <a:t>-zwrotna: |x|=|x|</a:t>
            </a:r>
          </a:p>
          <a:p>
            <a:pPr>
              <a:lnSpc>
                <a:spcPct val="90000"/>
              </a:lnSpc>
            </a:pPr>
            <a:r>
              <a:rPr lang="pl-PL" altLang="pl-PL" dirty="0"/>
              <a:t>-symetryczna: |x|=|y| =&gt; |y|=|x|</a:t>
            </a:r>
          </a:p>
          <a:p>
            <a:pPr>
              <a:lnSpc>
                <a:spcPct val="90000"/>
              </a:lnSpc>
            </a:pPr>
            <a:r>
              <a:rPr lang="pl-PL" altLang="pl-PL" dirty="0"/>
              <a:t>-przechodnia: |x|=|y| /\ |y|=|z| =&gt; |x|=|z|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02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73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1. Na podstawie informacji, że zdania </a:t>
            </a:r>
            <a:r>
              <a:rPr lang="pl-PL" dirty="0" err="1" smtClean="0"/>
              <a:t>p∨q</a:t>
            </a:r>
            <a:r>
              <a:rPr lang="pl-PL" dirty="0" smtClean="0"/>
              <a:t> i p ⇒ q są prawdziwe, ustal, które</a:t>
            </a:r>
            <a:br>
              <a:rPr lang="pl-PL" dirty="0" smtClean="0"/>
            </a:br>
            <a:r>
              <a:rPr lang="pl-PL" dirty="0" smtClean="0"/>
              <a:t>odpowiedzi są poprawne.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(a) Zdanie p jest prawdziwe.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(NIE)</a:t>
            </a:r>
          </a:p>
          <a:p>
            <a:pPr marL="0" indent="0">
              <a:buNone/>
            </a:pPr>
            <a:r>
              <a:rPr lang="pl-PL" dirty="0" smtClean="0"/>
              <a:t>(b) Zdanie q jest prawdziwe.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(TAK)</a:t>
            </a:r>
          </a:p>
          <a:p>
            <a:pPr marL="0" indent="0">
              <a:buNone/>
            </a:pPr>
            <a:r>
              <a:rPr lang="pl-PL" dirty="0" smtClean="0"/>
              <a:t>(c) Zdanie (¬p) ⇒ q jest prawdziwe.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(TAK)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707904" y="1971326"/>
            <a:ext cx="54360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2">
                    <a:lumMod val="10000"/>
                  </a:schemeClr>
                </a:solidFill>
              </a:rPr>
              <a:t>a)Nie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, bo może być q=1, 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</a:rPr>
              <a:t>p=0</a:t>
            </a:r>
          </a:p>
          <a:p>
            <a:endParaRPr lang="pl-PL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pl-PL" dirty="0" smtClean="0">
                <a:solidFill>
                  <a:schemeClr val="bg2">
                    <a:lumMod val="10000"/>
                  </a:schemeClr>
                </a:solidFill>
              </a:rPr>
              <a:t>b)</a:t>
            </a:r>
            <a:r>
              <a:rPr lang="pl-PL" dirty="0" err="1" smtClean="0">
                <a:solidFill>
                  <a:schemeClr val="bg2">
                    <a:lumMod val="10000"/>
                  </a:schemeClr>
                </a:solidFill>
              </a:rPr>
              <a:t>Tak,bo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gdyby q=0  to mamy dwa przypadki 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l-PL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10000"/>
                  </a:schemeClr>
                </a:solidFill>
              </a:rPr>
              <a:t>		-  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p=0 wtedy (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p∨q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)=0</a:t>
            </a:r>
          </a:p>
          <a:p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		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</a:rPr>
              <a:t>-  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p=1 wtedy (p ⇒ q ) =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</a:rPr>
              <a:t>0</a:t>
            </a:r>
            <a:endParaRPr lang="pl-PL" dirty="0">
              <a:solidFill>
                <a:schemeClr val="bg2">
                  <a:lumMod val="10000"/>
                </a:schemeClr>
              </a:solidFill>
            </a:endParaRPr>
          </a:p>
          <a:p>
            <a:endParaRPr lang="pl-PL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pl-PL" dirty="0" smtClean="0">
                <a:solidFill>
                  <a:schemeClr val="bg2">
                    <a:lumMod val="10000"/>
                  </a:schemeClr>
                </a:solidFill>
              </a:rPr>
              <a:t>c)Wiemy 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już, że q=1 (z (b)) </a:t>
            </a:r>
          </a:p>
          <a:p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Analizujemy dwa przypadki 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l-PL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10000"/>
                  </a:schemeClr>
                </a:solidFill>
              </a:rPr>
              <a:t>		- 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p=1 wtedy (¬p)=0  i ((¬p) ⇒ q ) = 1</a:t>
            </a:r>
          </a:p>
          <a:p>
            <a:pPr>
              <a:defRPr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		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p=0 wtedy (¬p)=1  i ((¬p) ⇒ q ) = 1</a:t>
            </a:r>
          </a:p>
          <a:p>
            <a:endParaRPr lang="pl-PL" dirty="0">
              <a:solidFill>
                <a:schemeClr val="bg2">
                  <a:lumMod val="10000"/>
                </a:schemeClr>
              </a:solidFill>
            </a:endParaRPr>
          </a:p>
          <a:p>
            <a:endParaRPr lang="pl-PL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518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14. Które z </a:t>
            </a:r>
            <a:r>
              <a:rPr lang="pl-PL" dirty="0" smtClean="0"/>
              <a:t>poniższych </a:t>
            </a:r>
            <a:r>
              <a:rPr lang="pl-PL" dirty="0"/>
              <a:t>zbiorów </a:t>
            </a:r>
            <a:r>
              <a:rPr lang="pl-PL" dirty="0" smtClean="0"/>
              <a:t>są </a:t>
            </a:r>
            <a:r>
              <a:rPr lang="pl-PL" dirty="0"/>
              <a:t>przeliczalne?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(a) zbiór wszystkich </a:t>
            </a:r>
            <a:r>
              <a:rPr lang="pl-PL" dirty="0" smtClean="0"/>
              <a:t>skończonych ciągów </a:t>
            </a:r>
            <a:r>
              <a:rPr lang="pl-PL" dirty="0"/>
              <a:t>binarnych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(TAK)</a:t>
            </a:r>
          </a:p>
          <a:p>
            <a:pPr marL="0" indent="0">
              <a:buNone/>
            </a:pPr>
            <a:r>
              <a:rPr lang="pl-PL" dirty="0"/>
              <a:t>(b) zbiór wszystkich </a:t>
            </a:r>
            <a:r>
              <a:rPr lang="pl-PL" dirty="0" smtClean="0"/>
              <a:t>nieskończonych ciągów </a:t>
            </a:r>
            <a:r>
              <a:rPr lang="pl-PL" dirty="0"/>
              <a:t>binarnych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(NIE)</a:t>
            </a:r>
          </a:p>
          <a:p>
            <a:pPr marL="0" indent="0">
              <a:buNone/>
            </a:pPr>
            <a:r>
              <a:rPr lang="pl-PL" dirty="0"/>
              <a:t>(c) zbiór wszystkich </a:t>
            </a:r>
            <a:r>
              <a:rPr lang="pl-PL" dirty="0" err="1"/>
              <a:t>nieskonczonych</a:t>
            </a:r>
            <a:r>
              <a:rPr lang="pl-PL" dirty="0"/>
              <a:t> </a:t>
            </a:r>
            <a:r>
              <a:rPr lang="pl-PL" dirty="0" err="1"/>
              <a:t>ciagów</a:t>
            </a:r>
            <a:r>
              <a:rPr lang="pl-PL" dirty="0"/>
              <a:t> binarnych, stałych od </a:t>
            </a:r>
            <a:r>
              <a:rPr lang="pl-PL" dirty="0" smtClean="0"/>
              <a:t>pewnego miejsca</a:t>
            </a:r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(TAK)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907704" y="3356992"/>
            <a:ext cx="698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altLang="pl-PL" dirty="0"/>
              <a:t>a)Zbiór n-elementowych ciągów binarnych jest przeliczalny, zbiór liczb naturalnych też, zatem zbiór wszystkich skończonych ciągów binarnych jest sumą przeliczalnie wielu zbiorów przeliczalnych, czyli jest przeliczalny.</a:t>
            </a:r>
          </a:p>
          <a:p>
            <a:pPr>
              <a:defRPr/>
            </a:pPr>
            <a:r>
              <a:rPr lang="pl-PL" dirty="0"/>
              <a:t>c)Tak, bo j</a:t>
            </a:r>
            <a:r>
              <a:rPr lang="pl-PL" altLang="pl-PL" dirty="0"/>
              <a:t>eżeli ciągi są stałe od pewnego miejsca można je uznać za skończone (patrz pkt a).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227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28800"/>
            <a:ext cx="8892480" cy="4680477"/>
          </a:xfrm>
        </p:spPr>
        <p:txBody>
          <a:bodyPr>
            <a:normAutofit/>
          </a:bodyPr>
          <a:lstStyle/>
          <a:p>
            <a:r>
              <a:rPr lang="pl-PL" altLang="pl-PL" sz="2000" dirty="0" smtClean="0"/>
              <a:t>Zbiór </a:t>
            </a:r>
            <a:r>
              <a:rPr lang="pl-PL" altLang="pl-PL" sz="2000" dirty="0"/>
              <a:t>X jest </a:t>
            </a:r>
            <a:r>
              <a:rPr lang="pl-PL" altLang="pl-PL" sz="2000" dirty="0">
                <a:solidFill>
                  <a:srgbClr val="FF0000"/>
                </a:solidFill>
              </a:rPr>
              <a:t>równoliczny</a:t>
            </a:r>
            <a:r>
              <a:rPr lang="pl-PL" altLang="pl-PL" sz="2000" dirty="0"/>
              <a:t> ze zbiorem Y </a:t>
            </a:r>
            <a:r>
              <a:rPr lang="pl-PL" altLang="pl-PL" sz="2000" dirty="0" err="1"/>
              <a:t>wtw</a:t>
            </a:r>
            <a:r>
              <a:rPr lang="pl-PL" altLang="pl-PL" sz="2000" dirty="0"/>
              <a:t> gdy istnieje bijekcja f:X→Y. Równoliczność oznaczamy X~Y </a:t>
            </a:r>
            <a:endParaRPr lang="pl-PL" altLang="pl-PL" sz="2000" dirty="0" smtClean="0"/>
          </a:p>
          <a:p>
            <a:endParaRPr lang="pl-PL" altLang="pl-PL" dirty="0">
              <a:solidFill>
                <a:srgbClr val="FF0000"/>
              </a:solidFill>
            </a:endParaRPr>
          </a:p>
          <a:p>
            <a:endParaRPr lang="pl-PL" alt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56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Zbiór przeliczalny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904656"/>
          </a:xfrm>
        </p:spPr>
        <p:txBody>
          <a:bodyPr>
            <a:normAutofit lnSpcReduction="10000"/>
          </a:bodyPr>
          <a:lstStyle/>
          <a:p>
            <a:r>
              <a:rPr lang="pl-PL" sz="2000" b="0" dirty="0" smtClean="0"/>
              <a:t>Zbiór </a:t>
            </a:r>
            <a:r>
              <a:rPr lang="pl-PL" sz="2000" b="0" dirty="0"/>
              <a:t>A ≠ 0 jest </a:t>
            </a:r>
            <a:r>
              <a:rPr lang="pl-PL" sz="2000" b="0" dirty="0">
                <a:solidFill>
                  <a:srgbClr val="FF0000"/>
                </a:solidFill>
              </a:rPr>
              <a:t>przeliczalny </a:t>
            </a:r>
            <a:r>
              <a:rPr lang="pl-PL" sz="2000" b="0" dirty="0"/>
              <a:t>wtedy i tylko wtedy, gdy jest on zbiorem wyrazów pewnego ciągu nieskończonego, czyli wtedy i tylko wtedy, gdy istnieje funkcja </a:t>
            </a:r>
            <a:r>
              <a:rPr lang="pl-PL" sz="2000" b="0" i="1" dirty="0"/>
              <a:t>f</a:t>
            </a:r>
            <a:r>
              <a:rPr lang="pl-PL" sz="2000" b="0" dirty="0"/>
              <a:t> przekształcająca zbiór wszystkich liczb naturalnych na zbiór </a:t>
            </a:r>
            <a:r>
              <a:rPr lang="pl-PL" sz="2000" b="0" i="1" dirty="0"/>
              <a:t>A</a:t>
            </a:r>
            <a:r>
              <a:rPr lang="pl-PL" sz="2000" b="0" dirty="0"/>
              <a:t>.</a:t>
            </a:r>
          </a:p>
          <a:p>
            <a:r>
              <a:rPr lang="pl-PL" sz="2000" b="0" dirty="0"/>
              <a:t>Zbiór przeliczalny zatem to zbiór skończony lub równoliczny ze zbiorem wszystkich liczb naturalnych. Zbiory przeliczalne nieskończone są równej mocy. Moc zbiorów przeliczalnych nieskończonych oznaczamy symbolem </a:t>
            </a:r>
            <a:r>
              <a:rPr lang="pl-PL" sz="2000" b="0" dirty="0">
                <a:solidFill>
                  <a:srgbClr val="FF0000"/>
                </a:solidFill>
              </a:rPr>
              <a:t>ℵ</a:t>
            </a:r>
            <a:r>
              <a:rPr lang="pl-PL" sz="2000" b="0" baseline="-25000" dirty="0">
                <a:solidFill>
                  <a:srgbClr val="FF0000"/>
                </a:solidFill>
              </a:rPr>
              <a:t>0</a:t>
            </a:r>
            <a:r>
              <a:rPr lang="pl-PL" sz="2000" b="0" dirty="0"/>
              <a:t>(czytaj: </a:t>
            </a:r>
            <a:r>
              <a:rPr lang="pl-PL" sz="2000" b="0" dirty="0" err="1"/>
              <a:t>alef</a:t>
            </a:r>
            <a:r>
              <a:rPr lang="pl-PL" sz="2000" b="0" dirty="0"/>
              <a:t> zero).</a:t>
            </a:r>
          </a:p>
          <a:p>
            <a:r>
              <a:rPr lang="pl-PL" sz="2000" b="0" dirty="0">
                <a:solidFill>
                  <a:srgbClr val="FF0000"/>
                </a:solidFill>
              </a:rPr>
              <a:t>Przykłady</a:t>
            </a:r>
            <a:r>
              <a:rPr lang="pl-PL" sz="2000" b="0" dirty="0"/>
              <a:t> zbiorów przeliczalnych:</a:t>
            </a:r>
            <a:br>
              <a:rPr lang="pl-PL" sz="2000" b="0" dirty="0"/>
            </a:br>
            <a:r>
              <a:rPr lang="pl-PL" sz="2000" b="0" dirty="0"/>
              <a:t>- podzbiór zbioru </a:t>
            </a:r>
            <a:r>
              <a:rPr lang="pl-PL" sz="2000" b="0" dirty="0" smtClean="0"/>
              <a:t>przeliczalnego </a:t>
            </a:r>
            <a:r>
              <a:rPr lang="pl-PL" sz="2000" b="0" dirty="0"/>
              <a:t>jest zbiorem przeliczalnym,</a:t>
            </a:r>
            <a:br>
              <a:rPr lang="pl-PL" sz="2000" b="0" dirty="0"/>
            </a:br>
            <a:r>
              <a:rPr lang="pl-PL" sz="2000" b="0" dirty="0"/>
              <a:t>- suma dowolnej skończonej ilości zbiorów przeliczalnych jest zbiorem przeliczalnym,</a:t>
            </a:r>
            <a:br>
              <a:rPr lang="pl-PL" sz="2000" b="0" dirty="0"/>
            </a:br>
            <a:r>
              <a:rPr lang="pl-PL" sz="2000" b="0" dirty="0"/>
              <a:t>- produkt kartezjański zbiorów przeliczalnych jest zbiorem przeliczalnym,</a:t>
            </a:r>
            <a:br>
              <a:rPr lang="pl-PL" sz="2000" b="0" dirty="0"/>
            </a:br>
            <a:r>
              <a:rPr lang="pl-PL" sz="2000" b="0" dirty="0"/>
              <a:t>- zbiór wszystkich liczb całkowitych jest </a:t>
            </a:r>
            <a:r>
              <a:rPr lang="pl-PL" sz="2000" b="0" dirty="0" smtClean="0"/>
              <a:t>zbiorem </a:t>
            </a:r>
            <a:r>
              <a:rPr lang="pl-PL" sz="2000" b="0" dirty="0"/>
              <a:t>przeliczalnym,</a:t>
            </a:r>
            <a:br>
              <a:rPr lang="pl-PL" sz="2000" b="0" dirty="0"/>
            </a:br>
            <a:r>
              <a:rPr lang="pl-PL" sz="2000" b="0" dirty="0"/>
              <a:t>- zbiór wszystkich liczb wymiernych jest </a:t>
            </a:r>
            <a:r>
              <a:rPr lang="pl-PL" sz="2000" b="0" dirty="0" smtClean="0"/>
              <a:t>zbiorem </a:t>
            </a:r>
            <a:r>
              <a:rPr lang="pl-PL" sz="2000" b="0" dirty="0"/>
              <a:t>przeliczalnym,</a:t>
            </a:r>
            <a:br>
              <a:rPr lang="pl-PL" sz="2000" b="0" dirty="0"/>
            </a:br>
            <a:r>
              <a:rPr lang="pl-PL" sz="2000" b="0" dirty="0"/>
              <a:t>- zbiór wszystkich ciągów skończonych o wyrazach należących do ustalonego zbioru przeliczalnego jest zbiorem przeliczalnym,</a:t>
            </a:r>
            <a:br>
              <a:rPr lang="pl-PL" sz="2000" b="0" dirty="0"/>
            </a:br>
            <a:r>
              <a:rPr lang="pl-PL" sz="2000" b="0" dirty="0"/>
              <a:t>- zbiór wszystkich wielomianów jednej zmiennej o współczynnikach wymiernych jest przeliczalny,</a:t>
            </a:r>
            <a:br>
              <a:rPr lang="pl-PL" sz="2000" b="0" dirty="0"/>
            </a:br>
            <a:r>
              <a:rPr lang="pl-PL" sz="2000" b="0" dirty="0"/>
              <a:t>- zbiór wszystkich liczb algebraicznych jest przeliczalny.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638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Zbiór nieprzeliczalny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dirty="0" smtClean="0">
                <a:solidFill>
                  <a:srgbClr val="FF0000"/>
                </a:solidFill>
              </a:rPr>
              <a:t>Zbiór </a:t>
            </a:r>
            <a:r>
              <a:rPr lang="pl-PL" b="0" dirty="0">
                <a:solidFill>
                  <a:srgbClr val="FF0000"/>
                </a:solidFill>
              </a:rPr>
              <a:t>nieprzeliczalny </a:t>
            </a:r>
            <a:r>
              <a:rPr lang="pl-PL" b="0" dirty="0"/>
              <a:t>to zbiór, który nie jest przeliczalny.</a:t>
            </a:r>
          </a:p>
          <a:p>
            <a:r>
              <a:rPr lang="pl-PL" b="0" dirty="0"/>
              <a:t>Zbiór liczb rzeczywistych przedziału &lt;0, 1&gt; jest zbiorem nieprzeliczalnym, gdyż nie istnieje ciąg o wyrazach z przedziału &lt;0, 1&gt;, taki że każda liczba rzeczywista z tego przedziału jest wyrazem ciągu.</a:t>
            </a:r>
          </a:p>
          <a:p>
            <a:r>
              <a:rPr lang="pl-PL" b="0" dirty="0"/>
              <a:t>Jeżeli zbiór </a:t>
            </a:r>
            <a:r>
              <a:rPr lang="pl-PL" b="0" i="1" dirty="0"/>
              <a:t>A</a:t>
            </a:r>
            <a:r>
              <a:rPr lang="pl-PL" b="0" dirty="0"/>
              <a:t> jest nieprzeliczalny i </a:t>
            </a:r>
            <a:r>
              <a:rPr lang="pl-PL" b="0" i="1" dirty="0"/>
              <a:t>A</a:t>
            </a:r>
            <a:r>
              <a:rPr lang="pl-PL" b="0" dirty="0"/>
              <a:t> ⊂ </a:t>
            </a:r>
            <a:r>
              <a:rPr lang="pl-PL" b="0" i="1" dirty="0"/>
              <a:t>B</a:t>
            </a:r>
            <a:r>
              <a:rPr lang="pl-PL" b="0" dirty="0"/>
              <a:t>, to </a:t>
            </a:r>
            <a:r>
              <a:rPr lang="pl-PL" b="0" i="1" dirty="0"/>
              <a:t>B</a:t>
            </a:r>
            <a:r>
              <a:rPr lang="pl-PL" b="0" dirty="0"/>
              <a:t> jest również zbiorem nieprzeliczalnym. Z twierdzenia tego wynika, że </a:t>
            </a:r>
            <a:r>
              <a:rPr lang="pl-PL" b="0" dirty="0">
                <a:solidFill>
                  <a:srgbClr val="FF0000"/>
                </a:solidFill>
              </a:rPr>
              <a:t>zbiór wszystkich liczb rzeczywistych jest nieprzeliczalny</a:t>
            </a:r>
            <a:r>
              <a:rPr lang="pl-PL" b="0" dirty="0"/>
              <a:t>.</a:t>
            </a:r>
          </a:p>
          <a:p>
            <a:r>
              <a:rPr lang="pl-PL" b="0" dirty="0"/>
              <a:t>Moc zbioru wszystkich liczb rzeczywistych nazywamy </a:t>
            </a:r>
            <a:r>
              <a:rPr lang="pl-PL" dirty="0">
                <a:solidFill>
                  <a:srgbClr val="FF0000"/>
                </a:solidFill>
              </a:rPr>
              <a:t>continuum</a:t>
            </a:r>
            <a:r>
              <a:rPr lang="pl-PL" b="0" dirty="0">
                <a:solidFill>
                  <a:srgbClr val="FF0000"/>
                </a:solidFill>
              </a:rPr>
              <a:t> </a:t>
            </a:r>
            <a:r>
              <a:rPr lang="pl-PL" b="0" dirty="0"/>
              <a:t>i oznaczamy symbolicznie </a:t>
            </a:r>
            <a:r>
              <a:rPr lang="pl-PL" b="0" dirty="0">
                <a:solidFill>
                  <a:srgbClr val="FF0000"/>
                </a:solidFill>
              </a:rPr>
              <a:t>ℭ.</a:t>
            </a:r>
          </a:p>
          <a:p>
            <a:r>
              <a:rPr lang="pl-PL" b="0" dirty="0">
                <a:solidFill>
                  <a:srgbClr val="FF0000"/>
                </a:solidFill>
              </a:rPr>
              <a:t>Zbiór wszystkich liczb niewymiernych jest zbiorem nieprzeliczalnym</a:t>
            </a:r>
            <a:br>
              <a:rPr lang="pl-PL" b="0" dirty="0">
                <a:solidFill>
                  <a:srgbClr val="FF0000"/>
                </a:solidFill>
              </a:rPr>
            </a:br>
            <a:r>
              <a:rPr lang="pl-PL" b="0" dirty="0">
                <a:solidFill>
                  <a:srgbClr val="FF0000"/>
                </a:solidFill>
              </a:rPr>
              <a:t>Zbiór wszystkich liczb przestępnych jest nieprzeliczalny.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3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1379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15. Które z </a:t>
            </a:r>
            <a:r>
              <a:rPr lang="pl-PL" dirty="0" smtClean="0"/>
              <a:t>poniższych </a:t>
            </a:r>
            <a:r>
              <a:rPr lang="pl-PL" dirty="0"/>
              <a:t>zbiorów </a:t>
            </a:r>
            <a:r>
              <a:rPr lang="pl-PL" dirty="0" smtClean="0"/>
              <a:t>są </a:t>
            </a:r>
            <a:r>
              <a:rPr lang="pl-PL" dirty="0"/>
              <a:t>równoliczne ze zbiorem wszystkich liczb</a:t>
            </a:r>
            <a:br>
              <a:rPr lang="pl-PL" dirty="0"/>
            </a:br>
            <a:r>
              <a:rPr lang="pl-PL" dirty="0"/>
              <a:t>rzeczywistych z przedziału [0</a:t>
            </a:r>
            <a:r>
              <a:rPr lang="pl-PL" i="1" dirty="0"/>
              <a:t>, </a:t>
            </a:r>
            <a:r>
              <a:rPr lang="pl-PL" dirty="0"/>
              <a:t>1] 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496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(a) zbiór wszystkich </a:t>
            </a:r>
            <a:r>
              <a:rPr lang="pl-PL" dirty="0" smtClean="0"/>
              <a:t>dodatnich </a:t>
            </a:r>
            <a:r>
              <a:rPr lang="pl-PL" dirty="0"/>
              <a:t>liczb rzeczywistych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(TAK)</a:t>
            </a:r>
          </a:p>
          <a:p>
            <a:pPr marL="0" indent="0">
              <a:buNone/>
            </a:pPr>
            <a:r>
              <a:rPr lang="pl-PL" dirty="0"/>
              <a:t>(b) zbiór wszystkich liczb rzeczywistych, których kwadrat jest liczba wymierna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(NIE)</a:t>
            </a:r>
          </a:p>
          <a:p>
            <a:pPr marL="0" indent="0">
              <a:buNone/>
            </a:pPr>
            <a:r>
              <a:rPr lang="pl-PL" dirty="0"/>
              <a:t>(c) rodzina wszystkich podzbiorów zbioru liczb naturalnych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(TAK)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416384" y="3356992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a)Mocy </a:t>
            </a:r>
            <a:r>
              <a:rPr lang="pl-PL" dirty="0" err="1" smtClean="0"/>
              <a:t>contInuum</a:t>
            </a:r>
            <a:endParaRPr lang="pl-PL" dirty="0"/>
          </a:p>
          <a:p>
            <a:r>
              <a:rPr lang="pl-PL" dirty="0"/>
              <a:t>b)</a:t>
            </a:r>
            <a:r>
              <a:rPr lang="pl-PL" altLang="pl-PL" dirty="0"/>
              <a:t>Tych liczb jest 2*tyle co liczb wymiernych</a:t>
            </a:r>
            <a:r>
              <a:rPr lang="pl-PL" dirty="0"/>
              <a:t>(liczny wymierne są przeliczalne)</a:t>
            </a:r>
          </a:p>
          <a:p>
            <a:r>
              <a:rPr lang="pl-PL" dirty="0"/>
              <a:t>c)  TWIERDZENIE (Cantora)Każdy zbiór ma moc mniejszą niż rodzina jego wszystkich podzbiorów, czyli jego zbiór potęgowy.</a:t>
            </a:r>
          </a:p>
          <a:p>
            <a:r>
              <a:rPr lang="pl-PL" dirty="0"/>
              <a:t>Zbiór liczb naturalnych ma moc </a:t>
            </a:r>
            <a:r>
              <a:rPr lang="pl-PL" dirty="0" err="1"/>
              <a:t>alef</a:t>
            </a:r>
            <a:r>
              <a:rPr lang="pl-PL" dirty="0"/>
              <a:t> zero.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19140000">
            <a:off x="457848" y="1389797"/>
            <a:ext cx="5648623" cy="1204306"/>
          </a:xfrm>
        </p:spPr>
        <p:txBody>
          <a:bodyPr/>
          <a:lstStyle/>
          <a:p>
            <a:r>
              <a:rPr lang="pl-PL" dirty="0"/>
              <a:t>Automaty i Języki Formalne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Marta Puc</a:t>
            </a:r>
            <a:br>
              <a:rPr lang="pl-PL" dirty="0" smtClean="0"/>
            </a:br>
            <a:r>
              <a:rPr lang="pl-PL" dirty="0" smtClean="0"/>
              <a:t>Martyna Rusek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62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52157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552" y="5229200"/>
            <a:ext cx="27527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3481078" y="6372036"/>
            <a:ext cx="225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Domknięcie K</a:t>
            </a:r>
            <a:r>
              <a:rPr lang="pl-PL" dirty="0" smtClean="0">
                <a:solidFill>
                  <a:srgbClr val="000000"/>
                </a:solidFill>
              </a:rPr>
              <a:t>leene’go</a:t>
            </a:r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Wyrażenia regularne</a:t>
            </a:r>
            <a:endParaRPr lang="pl-PL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020050" cy="3895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6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1" y="1052736"/>
            <a:ext cx="8905875" cy="421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755576" y="411818"/>
            <a:ext cx="7520940" cy="548640"/>
          </a:xfrm>
        </p:spPr>
        <p:txBody>
          <a:bodyPr/>
          <a:lstStyle/>
          <a:p>
            <a:r>
              <a:rPr lang="pl-PL" dirty="0" smtClean="0"/>
              <a:t>Język regularny</a:t>
            </a:r>
            <a:endParaRPr lang="pl-P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94376"/>
            <a:ext cx="8471898" cy="79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9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504096"/>
            <a:ext cx="7520940" cy="548640"/>
          </a:xfrm>
        </p:spPr>
        <p:txBody>
          <a:bodyPr/>
          <a:lstStyle/>
          <a:p>
            <a:r>
              <a:rPr lang="pl-PL" dirty="0" smtClean="0"/>
              <a:t>Języki regularne - operacje</a:t>
            </a:r>
            <a:endParaRPr lang="pl-PL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84711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2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Koniunkcyjna postać normalna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>
                <a:solidFill>
                  <a:srgbClr val="FF0000"/>
                </a:solidFill>
              </a:rPr>
              <a:t>(DEFINICJA) </a:t>
            </a:r>
            <a:r>
              <a:rPr lang="pl-PL" sz="2000" dirty="0" smtClean="0"/>
              <a:t>Koniunkcyjna postać normalna :</a:t>
            </a:r>
            <a:endParaRPr lang="pl-PL" sz="2000" dirty="0"/>
          </a:p>
          <a:p>
            <a:pPr marL="0" indent="0">
              <a:buNone/>
            </a:pPr>
            <a:r>
              <a:rPr lang="pl-PL" sz="2000" dirty="0"/>
              <a:t> (i) </a:t>
            </a:r>
            <a:r>
              <a:rPr lang="pl-PL" sz="2000" dirty="0" smtClean="0"/>
              <a:t>Każda </a:t>
            </a:r>
            <a:r>
              <a:rPr lang="pl-PL" sz="2000" dirty="0"/>
              <a:t>alternatywa elementarna jest </a:t>
            </a:r>
            <a:r>
              <a:rPr lang="pl-PL" sz="2000" dirty="0" smtClean="0"/>
              <a:t>formułą </a:t>
            </a:r>
            <a:r>
              <a:rPr lang="pl-PL" sz="2000" dirty="0"/>
              <a:t>o koniunkcyjnej </a:t>
            </a:r>
            <a:r>
              <a:rPr lang="pl-PL" sz="2000" dirty="0" smtClean="0"/>
              <a:t> </a:t>
            </a:r>
            <a:r>
              <a:rPr lang="pl-PL" sz="2000" dirty="0"/>
              <a:t>postaci </a:t>
            </a:r>
            <a:r>
              <a:rPr lang="pl-PL" sz="2000" dirty="0" smtClean="0"/>
              <a:t>normalnej; </a:t>
            </a:r>
            <a:endParaRPr lang="pl-PL" sz="2000" dirty="0"/>
          </a:p>
          <a:p>
            <a:pPr marL="0" indent="0">
              <a:buNone/>
            </a:pPr>
            <a:r>
              <a:rPr lang="pl-PL" sz="2000" dirty="0"/>
              <a:t> (ii) </a:t>
            </a:r>
            <a:r>
              <a:rPr lang="pl-PL" sz="2000" dirty="0" smtClean="0"/>
              <a:t>jeżeli </a:t>
            </a:r>
            <a:r>
              <a:rPr lang="pl-PL" sz="2000" dirty="0"/>
              <a:t>A jest </a:t>
            </a:r>
            <a:r>
              <a:rPr lang="pl-PL" sz="2000" dirty="0" smtClean="0"/>
              <a:t>dowolną formułą </a:t>
            </a:r>
            <a:r>
              <a:rPr lang="pl-PL" sz="2000" dirty="0"/>
              <a:t>o koniunkcyjnej postaci </a:t>
            </a:r>
            <a:r>
              <a:rPr lang="pl-PL" sz="2000" dirty="0" smtClean="0"/>
              <a:t> </a:t>
            </a:r>
            <a:r>
              <a:rPr lang="pl-PL" sz="2000" dirty="0"/>
              <a:t>normalnej, </a:t>
            </a:r>
            <a:r>
              <a:rPr lang="pl-PL" sz="2000" dirty="0" smtClean="0"/>
              <a:t>zaś </a:t>
            </a:r>
            <a:r>
              <a:rPr lang="pl-PL" sz="2000" dirty="0"/>
              <a:t>B jest </a:t>
            </a:r>
            <a:r>
              <a:rPr lang="pl-PL" sz="2000" dirty="0" smtClean="0"/>
              <a:t>dowolną </a:t>
            </a:r>
            <a:r>
              <a:rPr lang="pl-PL" sz="2000" dirty="0"/>
              <a:t>alternatywą </a:t>
            </a:r>
            <a:r>
              <a:rPr lang="pl-PL" sz="2000" dirty="0" smtClean="0"/>
              <a:t>elementarną, </a:t>
            </a:r>
            <a:r>
              <a:rPr lang="pl-PL" sz="2000" dirty="0"/>
              <a:t>to </a:t>
            </a:r>
            <a:r>
              <a:rPr lang="pl-PL" sz="2000" dirty="0" smtClean="0"/>
              <a:t> wyrażenie </a:t>
            </a:r>
            <a:r>
              <a:rPr lang="pl-PL" sz="2000" dirty="0"/>
              <a:t>o postaci </a:t>
            </a:r>
            <a:r>
              <a:rPr lang="pl-PL" sz="2000" dirty="0" smtClean="0"/>
              <a:t>(A </a:t>
            </a:r>
            <a:r>
              <a:rPr lang="pl-PL" sz="2000" dirty="0"/>
              <a:t>∧ </a:t>
            </a:r>
            <a:r>
              <a:rPr lang="pl-PL" sz="2000" dirty="0" smtClean="0"/>
              <a:t>B) jest formułą </a:t>
            </a:r>
            <a:r>
              <a:rPr lang="pl-PL" sz="2000" dirty="0"/>
              <a:t>o koniunkcyjnej </a:t>
            </a:r>
            <a:r>
              <a:rPr lang="pl-PL" sz="2000" dirty="0" smtClean="0"/>
              <a:t> </a:t>
            </a:r>
            <a:r>
              <a:rPr lang="pl-PL" sz="2000" dirty="0"/>
              <a:t>postaci </a:t>
            </a:r>
            <a:r>
              <a:rPr lang="pl-PL" sz="2000" dirty="0" smtClean="0"/>
              <a:t>normalnej ; </a:t>
            </a:r>
            <a:endParaRPr lang="pl-PL" sz="2000" dirty="0"/>
          </a:p>
          <a:p>
            <a:pPr marL="0" indent="0">
              <a:buNone/>
            </a:pPr>
            <a:r>
              <a:rPr lang="pl-PL" sz="2000" dirty="0"/>
              <a:t> (iii) </a:t>
            </a:r>
            <a:r>
              <a:rPr lang="pl-PL" sz="2000" dirty="0" smtClean="0"/>
              <a:t>nie ma żadnych </a:t>
            </a:r>
            <a:r>
              <a:rPr lang="pl-PL" sz="2000" dirty="0"/>
              <a:t>innych </a:t>
            </a:r>
            <a:r>
              <a:rPr lang="pl-PL" sz="2000" dirty="0" smtClean="0"/>
              <a:t>formuł </a:t>
            </a:r>
            <a:r>
              <a:rPr lang="pl-PL" sz="2000" dirty="0"/>
              <a:t>o koniunkcyjnej postaci </a:t>
            </a:r>
            <a:r>
              <a:rPr lang="pl-PL" sz="2000" dirty="0" smtClean="0"/>
              <a:t>normalnej </a:t>
            </a:r>
            <a:r>
              <a:rPr lang="pl-PL" sz="2000" dirty="0"/>
              <a:t>prócz tych, które </a:t>
            </a:r>
            <a:r>
              <a:rPr lang="pl-PL" sz="2000" dirty="0" smtClean="0"/>
              <a:t>są alternatywami elementarnymi lub też </a:t>
            </a:r>
            <a:r>
              <a:rPr lang="pl-PL" sz="2000" dirty="0"/>
              <a:t>dają </a:t>
            </a:r>
            <a:r>
              <a:rPr lang="pl-PL" sz="2000" dirty="0" smtClean="0"/>
              <a:t>się zbudować </a:t>
            </a:r>
            <a:r>
              <a:rPr lang="pl-PL" sz="2000" dirty="0"/>
              <a:t>wedle </a:t>
            </a:r>
            <a:r>
              <a:rPr lang="pl-PL" sz="2000" dirty="0" smtClean="0"/>
              <a:t>reguły </a:t>
            </a:r>
            <a:r>
              <a:rPr lang="pl-PL" sz="2000" dirty="0"/>
              <a:t>(ii).</a:t>
            </a:r>
          </a:p>
        </p:txBody>
      </p:sp>
    </p:spTree>
    <p:extLst>
      <p:ext uri="{BB962C8B-B14F-4D97-AF65-F5344CB8AC3E}">
        <p14:creationId xmlns:p14="http://schemas.microsoft.com/office/powerpoint/2010/main" val="13494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5831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899592" y="4565285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0000"/>
                </a:solidFill>
              </a:rPr>
              <a:t>Zbiór A jest podzbiorem właściwym zbioru B, gdy:</a:t>
            </a: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65285"/>
            <a:ext cx="7810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0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Operacje na językach</a:t>
            </a:r>
            <a:endParaRPr lang="pl-P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60" y="957263"/>
            <a:ext cx="859155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4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9452"/>
            <a:ext cx="8820472" cy="349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23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7" y="517285"/>
            <a:ext cx="804896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7" y="1459432"/>
            <a:ext cx="5715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5015458"/>
            <a:ext cx="8892480" cy="1005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136121"/>
            <a:ext cx="8892480" cy="6052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9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813143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6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004425" cy="536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1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6000699" cy="459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0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521575" cy="277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95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23528" y="1254152"/>
            <a:ext cx="8607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0000"/>
                </a:solidFill>
              </a:rPr>
              <a:t>Gramatyka jest w postaci normalnej Chomsky’ego, jeśli wszystkie produkcje w gramatyce są postaci:</a:t>
            </a:r>
          </a:p>
          <a:p>
            <a:r>
              <a:rPr lang="pl-PL" dirty="0" smtClean="0">
                <a:solidFill>
                  <a:srgbClr val="000000"/>
                </a:solidFill>
              </a:rPr>
              <a:t>A-&gt;BC lub A-&gt;a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20940" cy="548640"/>
          </a:xfrm>
        </p:spPr>
        <p:txBody>
          <a:bodyPr/>
          <a:lstStyle/>
          <a:p>
            <a:r>
              <a:rPr lang="pl-PL" dirty="0" smtClean="0"/>
              <a:t>POSTAĆ NORMALNA CHOMSKY’EGO</a:t>
            </a:r>
            <a:endParaRPr lang="pl-PL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8136904" cy="165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323528" y="2636912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000000"/>
                </a:solidFill>
              </a:rPr>
              <a:t>HIERARCHIA CHOMSKY’EGO</a:t>
            </a:r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9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8112041" cy="296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8136904" cy="165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5104"/>
            <a:ext cx="3888432" cy="36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0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821924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pl-PL" dirty="0"/>
              <a:t>Alternatywy elementarne 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556792"/>
            <a:ext cx="7520940" cy="3579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rgbClr val="FF0000"/>
                </a:solidFill>
              </a:rPr>
              <a:t>(DEFINICJA) </a:t>
            </a:r>
            <a:r>
              <a:rPr lang="pl-PL" sz="2000" dirty="0" smtClean="0"/>
              <a:t>Alternatywy elementarne  </a:t>
            </a:r>
            <a:endParaRPr lang="pl-PL" sz="2000" dirty="0"/>
          </a:p>
          <a:p>
            <a:pPr marL="0" indent="0">
              <a:buNone/>
            </a:pPr>
            <a:r>
              <a:rPr lang="pl-PL" sz="2000" dirty="0"/>
              <a:t> (i) </a:t>
            </a:r>
            <a:r>
              <a:rPr lang="pl-PL" sz="2000" dirty="0" smtClean="0"/>
              <a:t>Każdy literał </a:t>
            </a:r>
            <a:r>
              <a:rPr lang="pl-PL" sz="2000" dirty="0"/>
              <a:t>jest alternatywą </a:t>
            </a:r>
            <a:r>
              <a:rPr lang="pl-PL" sz="2000" dirty="0" smtClean="0"/>
              <a:t>elementarną</a:t>
            </a:r>
            <a:r>
              <a:rPr lang="pl-PL" sz="2000" dirty="0"/>
              <a:t>; </a:t>
            </a:r>
          </a:p>
          <a:p>
            <a:pPr marL="0" indent="0">
              <a:buNone/>
            </a:pPr>
            <a:r>
              <a:rPr lang="pl-PL" sz="2000" dirty="0"/>
              <a:t> (</a:t>
            </a:r>
            <a:r>
              <a:rPr lang="pl-PL" sz="2000" dirty="0" smtClean="0"/>
              <a:t>ii)jeżeli </a:t>
            </a:r>
            <a:r>
              <a:rPr lang="pl-PL" sz="2000" dirty="0"/>
              <a:t>A jest alternatywą </a:t>
            </a:r>
            <a:r>
              <a:rPr lang="pl-PL" sz="2000" dirty="0" smtClean="0"/>
              <a:t>elementarną </a:t>
            </a:r>
            <a:r>
              <a:rPr lang="pl-PL" sz="2000" dirty="0"/>
              <a:t>i L jest </a:t>
            </a:r>
            <a:r>
              <a:rPr lang="pl-PL" sz="2000" dirty="0" smtClean="0"/>
              <a:t>literałem</a:t>
            </a:r>
            <a:r>
              <a:rPr lang="pl-PL" sz="2000" dirty="0"/>
              <a:t>, to </a:t>
            </a:r>
            <a:r>
              <a:rPr lang="pl-PL" sz="2000" dirty="0" smtClean="0"/>
              <a:t> wyrażenie postaci (A </a:t>
            </a:r>
            <a:r>
              <a:rPr lang="pl-PL" sz="2000" dirty="0"/>
              <a:t>∨ </a:t>
            </a:r>
            <a:r>
              <a:rPr lang="pl-PL" sz="2000" dirty="0" smtClean="0"/>
              <a:t>L)jest </a:t>
            </a:r>
            <a:r>
              <a:rPr lang="pl-PL" sz="2000" dirty="0"/>
              <a:t>alternatywą </a:t>
            </a:r>
            <a:r>
              <a:rPr lang="pl-PL" sz="2000" dirty="0" smtClean="0"/>
              <a:t>elementarną</a:t>
            </a:r>
            <a:r>
              <a:rPr lang="pl-PL" sz="2000" dirty="0"/>
              <a:t>; </a:t>
            </a:r>
          </a:p>
          <a:p>
            <a:pPr marL="0" indent="0">
              <a:buNone/>
            </a:pPr>
            <a:r>
              <a:rPr lang="pl-PL" sz="2000" dirty="0"/>
              <a:t> (iii) </a:t>
            </a:r>
            <a:r>
              <a:rPr lang="pl-PL" sz="2000" dirty="0" smtClean="0"/>
              <a:t>nie ma żadnych </a:t>
            </a:r>
            <a:r>
              <a:rPr lang="pl-PL" sz="2000" dirty="0"/>
              <a:t>innych alternatyw elementarnych </a:t>
            </a:r>
            <a:r>
              <a:rPr lang="pl-PL" sz="2000" dirty="0" smtClean="0"/>
              <a:t>poza tymi</a:t>
            </a:r>
            <a:r>
              <a:rPr lang="pl-PL" sz="2000" dirty="0"/>
              <a:t>, które </a:t>
            </a:r>
            <a:r>
              <a:rPr lang="pl-PL" sz="2000" dirty="0" smtClean="0"/>
              <a:t>są </a:t>
            </a:r>
            <a:r>
              <a:rPr lang="pl-PL" sz="2000" dirty="0"/>
              <a:t>wymienione w </a:t>
            </a:r>
            <a:r>
              <a:rPr lang="pl-PL" sz="2000" dirty="0" smtClean="0"/>
              <a:t>punkcie (</a:t>
            </a:r>
            <a:r>
              <a:rPr lang="pl-PL" sz="2000" dirty="0"/>
              <a:t>i) </a:t>
            </a:r>
            <a:r>
              <a:rPr lang="pl-PL" sz="2000" dirty="0" smtClean="0"/>
              <a:t>i </a:t>
            </a:r>
            <a:r>
              <a:rPr lang="pl-PL" sz="2000" dirty="0"/>
              <a:t>tymi, które </a:t>
            </a:r>
            <a:r>
              <a:rPr lang="pl-PL" sz="2000" dirty="0" smtClean="0"/>
              <a:t>można zbudować </a:t>
            </a:r>
            <a:r>
              <a:rPr lang="pl-PL" sz="2000" dirty="0"/>
              <a:t>wedle </a:t>
            </a:r>
            <a:r>
              <a:rPr lang="pl-PL" sz="2000" dirty="0" smtClean="0"/>
              <a:t>reguły </a:t>
            </a:r>
            <a:r>
              <a:rPr lang="pl-PL" sz="2000" dirty="0"/>
              <a:t>(ii).</a:t>
            </a:r>
          </a:p>
        </p:txBody>
      </p:sp>
    </p:spTree>
    <p:extLst>
      <p:ext uri="{BB962C8B-B14F-4D97-AF65-F5344CB8AC3E}">
        <p14:creationId xmlns:p14="http://schemas.microsoft.com/office/powerpoint/2010/main" val="15455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85330"/>
            <a:ext cx="2888579" cy="181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51819"/>
            <a:ext cx="3553838" cy="204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95" y="4221088"/>
            <a:ext cx="8347885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311653" cy="37354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7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192"/>
            <a:ext cx="3713510" cy="308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635896" y="1340768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000000"/>
                </a:solidFill>
              </a:rPr>
              <a:t>Możliwa jest zmiana stanu bez czytania litery z wejścia.</a:t>
            </a:r>
            <a:endParaRPr lang="pl-PL" sz="2400" dirty="0">
              <a:solidFill>
                <a:srgbClr val="00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1850"/>
            <a:ext cx="9129555" cy="69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50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672"/>
            <a:ext cx="3754251" cy="243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83750"/>
            <a:ext cx="8374546" cy="34415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9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73" y="980728"/>
            <a:ext cx="804303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7" y="4581128"/>
            <a:ext cx="6645700" cy="62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372200" y="2272861"/>
            <a:ext cx="27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0000"/>
                </a:solidFill>
              </a:rPr>
              <a:t>Klasa języków generowanych przez gramatyki lewostronnie (prawostronne) jest zamknięta na operację odbicia zwierciadlanego.</a:t>
            </a: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24252"/>
            <a:ext cx="8964487" cy="141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76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6264696" cy="157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4" y="2561982"/>
            <a:ext cx="89820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06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737599" cy="353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3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6331405" cy="553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048672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Problemy rozstrzygalne</a:t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45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36108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79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521575" cy="300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552" y="5229200"/>
            <a:ext cx="27527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481078" y="6372036"/>
            <a:ext cx="225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Domknięcie K</a:t>
            </a:r>
            <a:r>
              <a:rPr lang="pl-PL" dirty="0" smtClean="0">
                <a:solidFill>
                  <a:srgbClr val="000000"/>
                </a:solidFill>
              </a:rPr>
              <a:t>leene’go</a:t>
            </a:r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520940" cy="548640"/>
          </a:xfrm>
        </p:spPr>
        <p:txBody>
          <a:bodyPr/>
          <a:lstStyle/>
          <a:p>
            <a:r>
              <a:rPr lang="pl-PL" dirty="0" smtClean="0"/>
              <a:t>Literały</a:t>
            </a:r>
            <a:endParaRPr lang="pl-PL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827584" y="1859612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pl-PL" sz="2000" dirty="0" smtClean="0">
                <a:solidFill>
                  <a:srgbClr val="FF0000"/>
                </a:solidFill>
              </a:rPr>
              <a:t>(DEFINICJA) </a:t>
            </a:r>
            <a:r>
              <a:rPr lang="pl-PL" sz="2000" dirty="0" smtClean="0"/>
              <a:t>Literałami nazywamy wyrażenia o postaci pi oraz </a:t>
            </a:r>
          </a:p>
          <a:p>
            <a:pPr marL="0" indent="0"/>
            <a:r>
              <a:rPr lang="pl-PL" sz="2000" dirty="0" smtClean="0"/>
              <a:t>¬pi ,gdzie pi jest zmienną zdaniową.</a:t>
            </a:r>
          </a:p>
          <a:p>
            <a:pPr marL="0" indent="0"/>
            <a:endParaRPr lang="pl-PL" sz="2000" dirty="0"/>
          </a:p>
          <a:p>
            <a:pPr marL="0" indent="0"/>
            <a:endParaRPr lang="pl-PL" sz="2000" dirty="0" smtClean="0"/>
          </a:p>
          <a:p>
            <a:pPr marL="0" indent="0"/>
            <a:r>
              <a:rPr lang="pl-PL" sz="2000" dirty="0"/>
              <a:t>Zmienna zdaniowa to litera, którą w danej nauce może oznaczać dowolne zdanie. Zmienna zdaniowa podobnie jak zdanie może przyjmować jedną z wartości </a:t>
            </a:r>
            <a:r>
              <a:rPr lang="pl-PL" sz="2000" dirty="0" smtClean="0"/>
              <a:t>logicznych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713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272808" cy="610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1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11" y="692696"/>
            <a:ext cx="77057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3" y="5301208"/>
            <a:ext cx="7920880" cy="74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771800" y="2786572"/>
            <a:ext cx="63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0000"/>
                </a:solidFill>
              </a:rPr>
              <a:t>Budujemy deterministyczny automat równoważny niedeterministycznemu.</a:t>
            </a:r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8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654499" cy="337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23528" y="5445224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http://en.wikibooks.org/wiki/Regular_Expressions/POSIX_Extended_Regular_Expressions</a:t>
            </a:r>
          </a:p>
        </p:txBody>
      </p:sp>
    </p:spTree>
    <p:extLst>
      <p:ext uri="{BB962C8B-B14F-4D97-AF65-F5344CB8AC3E}">
        <p14:creationId xmlns:p14="http://schemas.microsoft.com/office/powerpoint/2010/main" val="193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2. Formuła w koniunkcyjnej postaci normalnej jest (zaznacz poprawną definicję):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(a) alternatywą skończenie wielu koniunkcji elementarnych.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(NIE)</a:t>
            </a:r>
          </a:p>
          <a:p>
            <a:pPr marL="0" indent="0">
              <a:buNone/>
            </a:pPr>
            <a:r>
              <a:rPr lang="pl-PL" dirty="0" smtClean="0"/>
              <a:t>(b) koniunkcją skończenie wielu alternatyw elementarnych.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(TAK)</a:t>
            </a:r>
          </a:p>
          <a:p>
            <a:pPr marL="0" indent="0">
              <a:buNone/>
            </a:pPr>
            <a:r>
              <a:rPr lang="pl-PL" dirty="0" smtClean="0"/>
              <a:t>(c) koniunkcją skończenie wielu literałów.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(NIE)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2" y="413978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Przykład formuły w koniunkcyjnej postaci normalnej:</a:t>
            </a:r>
            <a:endParaRPr lang="pl-PL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581128"/>
            <a:ext cx="81438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5904148" y="1554485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a)Nie bo to jest KONIUNKCJĄ skończenie wielu ALTERNATYW elementarnych (wynika z definicji)</a:t>
            </a:r>
          </a:p>
          <a:p>
            <a:r>
              <a:rPr lang="pl-PL" dirty="0"/>
              <a:t>b)Tak (wynika z definicji)</a:t>
            </a:r>
          </a:p>
          <a:p>
            <a:r>
              <a:rPr lang="pl-PL" dirty="0"/>
              <a:t>c)Nie, bo to </a:t>
            </a:r>
            <a:r>
              <a:rPr lang="pl-PL" dirty="0" smtClean="0"/>
              <a:t>nie każda formuła </a:t>
            </a:r>
            <a:r>
              <a:rPr lang="pl-PL" dirty="0"/>
              <a:t>w koniunkcyjnej postaci </a:t>
            </a:r>
            <a:r>
              <a:rPr lang="pl-PL" dirty="0" smtClean="0"/>
              <a:t>normalnej jest c), chociaż c) jest formułą w koniunkcyjnej postaci normalnej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628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272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rgbClr val="FF0000"/>
                </a:solidFill>
              </a:rPr>
              <a:t>Formuła A logicznie wynika ze zbioru formuł S , </a:t>
            </a:r>
            <a:r>
              <a:rPr lang="pl-PL" sz="2000" dirty="0" smtClean="0"/>
              <a:t>jeżeli każde wartościowanie spełniające zbiór </a:t>
            </a:r>
            <a:r>
              <a:rPr lang="pl-PL" sz="2000" dirty="0"/>
              <a:t>S spełnia </a:t>
            </a:r>
            <a:r>
              <a:rPr lang="pl-PL" sz="2000" dirty="0" smtClean="0"/>
              <a:t>formuł</a:t>
            </a:r>
            <a:r>
              <a:rPr lang="pl-PL" sz="2000" dirty="0"/>
              <a:t>ę</a:t>
            </a:r>
            <a:r>
              <a:rPr lang="pl-PL" sz="2000" dirty="0" smtClean="0"/>
              <a:t> </a:t>
            </a:r>
            <a:r>
              <a:rPr lang="pl-PL" sz="2000" dirty="0"/>
              <a:t>A</a:t>
            </a:r>
            <a:r>
              <a:rPr lang="pl-PL" sz="2000" dirty="0" smtClean="0"/>
              <a:t>.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rgbClr val="FF0000"/>
                </a:solidFill>
              </a:rPr>
              <a:t>(Zbiór </a:t>
            </a:r>
            <a:r>
              <a:rPr lang="pl-PL" sz="2000" dirty="0">
                <a:solidFill>
                  <a:srgbClr val="FF0000"/>
                </a:solidFill>
              </a:rPr>
              <a:t>formuł </a:t>
            </a:r>
            <a:r>
              <a:rPr lang="pl-PL" sz="2000" dirty="0"/>
              <a:t>nazywamy </a:t>
            </a:r>
            <a:r>
              <a:rPr lang="pl-PL" sz="2000" dirty="0" err="1" smtClean="0">
                <a:solidFill>
                  <a:srgbClr val="FF0000"/>
                </a:solidFill>
              </a:rPr>
              <a:t>spełnialnym</a:t>
            </a:r>
            <a:r>
              <a:rPr lang="pl-PL" sz="2000" dirty="0" smtClean="0"/>
              <a:t>, je</a:t>
            </a:r>
            <a:r>
              <a:rPr lang="pl-PL" sz="2000" dirty="0"/>
              <a:t>ż</a:t>
            </a:r>
            <a:r>
              <a:rPr lang="pl-PL" sz="2000" dirty="0" smtClean="0"/>
              <a:t>eli </a:t>
            </a:r>
            <a:r>
              <a:rPr lang="pl-PL" sz="2000" dirty="0"/>
              <a:t>istnieje </a:t>
            </a:r>
            <a:r>
              <a:rPr lang="pl-PL" sz="2000" dirty="0" smtClean="0"/>
              <a:t>wartościowanie</a:t>
            </a:r>
            <a:r>
              <a:rPr lang="pl-PL" sz="2000" dirty="0"/>
              <a:t>, które spełnia ten zbiór</a:t>
            </a:r>
            <a:r>
              <a:rPr lang="pl-PL" sz="2000" dirty="0" smtClean="0"/>
              <a:t>.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FF0000"/>
                </a:solidFill>
              </a:rPr>
              <a:t>Wartościowanie</a:t>
            </a:r>
            <a:r>
              <a:rPr lang="pl-PL" sz="2000" dirty="0"/>
              <a:t> : dowolna funkcja w : V </a:t>
            </a:r>
            <a:r>
              <a:rPr lang="pl-PL" sz="2000" dirty="0">
                <a:sym typeface="Wingdings" panose="05000000000000000000" pitchFamily="2" charset="2"/>
              </a:rPr>
              <a:t> {0,1},</a:t>
            </a:r>
          </a:p>
          <a:p>
            <a:pPr marL="0" indent="0">
              <a:buNone/>
            </a:pPr>
            <a:r>
              <a:rPr lang="pl-PL" sz="2000" dirty="0">
                <a:sym typeface="Wingdings" panose="05000000000000000000" pitchFamily="2" charset="2"/>
              </a:rPr>
              <a:t>Gdzie V- przeliczalny zbiór zmiennych zdaniowych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rgbClr val="FF0000"/>
                </a:solidFill>
              </a:rPr>
              <a:t>Wartościowanie w </a:t>
            </a:r>
            <a:r>
              <a:rPr lang="pl-PL" sz="2000" dirty="0">
                <a:solidFill>
                  <a:srgbClr val="FF0000"/>
                </a:solidFill>
              </a:rPr>
              <a:t>spełnia </a:t>
            </a:r>
            <a:r>
              <a:rPr lang="pl-PL" sz="2000" dirty="0" smtClean="0">
                <a:solidFill>
                  <a:srgbClr val="FF0000"/>
                </a:solidFill>
              </a:rPr>
              <a:t>formułę A</a:t>
            </a:r>
            <a:r>
              <a:rPr lang="pl-PL" sz="2000" dirty="0"/>
              <a:t>, </a:t>
            </a:r>
            <a:r>
              <a:rPr lang="pl-PL" sz="2000" dirty="0" smtClean="0"/>
              <a:t>jeżeli </a:t>
            </a:r>
            <a:r>
              <a:rPr lang="pl-PL" sz="2000" dirty="0"/>
              <a:t>w(A) = </a:t>
            </a:r>
            <a:r>
              <a:rPr lang="pl-PL" sz="2000" dirty="0" smtClean="0"/>
              <a:t>1)</a:t>
            </a:r>
          </a:p>
          <a:p>
            <a:pPr marL="0" indent="0"/>
            <a:endParaRPr lang="pl-PL" sz="2000" dirty="0" smtClean="0">
              <a:solidFill>
                <a:srgbClr val="FF0000"/>
              </a:solidFill>
            </a:endParaRPr>
          </a:p>
          <a:p>
            <a:pPr marL="0" indent="0"/>
            <a:r>
              <a:rPr lang="pl-PL" sz="2000" dirty="0" smtClean="0">
                <a:solidFill>
                  <a:srgbClr val="FF0000"/>
                </a:solidFill>
              </a:rPr>
              <a:t>Fakt </a:t>
            </a:r>
            <a:r>
              <a:rPr lang="pl-PL" sz="20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Formuła A logicznie wynika ze zbioru S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</a:rPr>
              <a:t>wtw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, gdy zbiór</a:t>
            </a:r>
          </a:p>
          <a:p>
            <a:pPr marL="0" indent="0"/>
            <a:r>
              <a:rPr lang="pl-PL" altLang="pl-PL" sz="2000" dirty="0"/>
              <a:t>S </a:t>
            </a:r>
            <a:r>
              <a:rPr lang="pl-PL" altLang="pl-PL" sz="2000" dirty="0" smtClean="0"/>
              <a:t> U </a:t>
            </a:r>
            <a:r>
              <a:rPr lang="pl-PL" altLang="pl-PL" sz="2000" dirty="0"/>
              <a:t>{¬A} </a:t>
            </a:r>
            <a:r>
              <a:rPr lang="pl-PL" altLang="pl-PL" sz="2000" dirty="0" smtClean="0"/>
              <a:t> </a:t>
            </a:r>
            <a:r>
              <a:rPr lang="pl-PL" sz="2000" dirty="0" smtClean="0">
                <a:solidFill>
                  <a:schemeClr val="bg2">
                    <a:lumMod val="10000"/>
                  </a:schemeClr>
                </a:solidFill>
              </a:rPr>
              <a:t>nie 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jest </a:t>
            </a:r>
            <a:r>
              <a:rPr lang="pl-PL" sz="2000" dirty="0" err="1" smtClean="0">
                <a:solidFill>
                  <a:schemeClr val="bg2">
                    <a:lumMod val="10000"/>
                  </a:schemeClr>
                </a:solidFill>
              </a:rPr>
              <a:t>spełnialny</a:t>
            </a:r>
            <a:r>
              <a:rPr lang="pl-PL" sz="20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10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935088"/>
          </a:xfrm>
        </p:spPr>
        <p:txBody>
          <a:bodyPr>
            <a:normAutofit/>
          </a:bodyPr>
          <a:lstStyle/>
          <a:p>
            <a:r>
              <a:rPr lang="pl-PL" dirty="0" smtClean="0"/>
              <a:t>3. Formuła B logicznie wynika ze zbioru formuł</a:t>
            </a:r>
            <a:br>
              <a:rPr lang="pl-PL" dirty="0" smtClean="0"/>
            </a:br>
            <a:r>
              <a:rPr lang="pl-PL" dirty="0" smtClean="0"/>
              <a:t> {A1, . . . , </a:t>
            </a:r>
            <a:r>
              <a:rPr lang="pl-PL" dirty="0" err="1" smtClean="0"/>
              <a:t>An</a:t>
            </a:r>
            <a:r>
              <a:rPr lang="pl-PL" dirty="0" smtClean="0"/>
              <a:t>} w klasycznym rachunku zdań wtedy i tylko wtedy, gdy (zaznacz poprawne warunki):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(a) dla każdego wartościowania w, jeżeli w(</a:t>
            </a:r>
            <a:r>
              <a:rPr lang="pl-PL" sz="2000" dirty="0" err="1" smtClean="0"/>
              <a:t>Ai</a:t>
            </a:r>
            <a:r>
              <a:rPr lang="pl-PL" sz="2000" dirty="0" smtClean="0"/>
              <a:t>) = 1 dla wszystkich i =1, . . . , n, to w(B) = 1.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rgbClr val="FF0000"/>
                </a:solidFill>
              </a:rPr>
              <a:t>(TAK)</a:t>
            </a:r>
          </a:p>
          <a:p>
            <a:pPr marL="0" indent="0">
              <a:buNone/>
            </a:pPr>
            <a:r>
              <a:rPr lang="pl-PL" sz="2000" dirty="0" smtClean="0"/>
              <a:t>(b) zbiór formuł {A1, . . . , </a:t>
            </a:r>
            <a:r>
              <a:rPr lang="pl-PL" sz="2000" dirty="0" err="1" smtClean="0"/>
              <a:t>An</a:t>
            </a:r>
            <a:r>
              <a:rPr lang="pl-PL" sz="2000" dirty="0" smtClean="0"/>
              <a:t>,¬B} nie jest </a:t>
            </a:r>
            <a:r>
              <a:rPr lang="pl-PL" sz="2000" dirty="0" err="1" smtClean="0"/>
              <a:t>spełnialny</a:t>
            </a:r>
            <a:r>
              <a:rPr lang="pl-PL" sz="2000" dirty="0" smtClean="0"/>
              <a:t>. 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rgbClr val="FF0000"/>
                </a:solidFill>
              </a:rPr>
              <a:t>(TAK)</a:t>
            </a:r>
          </a:p>
          <a:p>
            <a:pPr marL="0" indent="0">
              <a:buNone/>
            </a:pPr>
            <a:r>
              <a:rPr lang="pl-PL" sz="2000" dirty="0" smtClean="0"/>
              <a:t>(c) zbiór formuł {A1, . . . , </a:t>
            </a:r>
            <a:r>
              <a:rPr lang="pl-PL" sz="2000" dirty="0" err="1" smtClean="0"/>
              <a:t>An</a:t>
            </a:r>
            <a:r>
              <a:rPr lang="pl-PL" sz="2000" dirty="0" smtClean="0"/>
              <a:t>, B} jest </a:t>
            </a:r>
            <a:r>
              <a:rPr lang="pl-PL" sz="2000" dirty="0" err="1" smtClean="0"/>
              <a:t>spełnialny</a:t>
            </a:r>
            <a:r>
              <a:rPr lang="pl-PL" sz="2000" dirty="0" smtClean="0"/>
              <a:t>.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rgbClr val="FF0000"/>
                </a:solidFill>
              </a:rPr>
              <a:t>(NIE)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228184" y="249289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pl-PL" dirty="0" smtClean="0"/>
              <a:t>Z definicji</a:t>
            </a:r>
          </a:p>
          <a:p>
            <a:pPr marL="342900" indent="-342900">
              <a:buAutoNum type="alphaLcParenR"/>
            </a:pPr>
            <a:r>
              <a:rPr lang="pl-PL" dirty="0" smtClean="0"/>
              <a:t>Z faktu na poprzednim slajdzie</a:t>
            </a:r>
          </a:p>
        </p:txBody>
      </p:sp>
    </p:spTree>
    <p:extLst>
      <p:ext uri="{BB962C8B-B14F-4D97-AF65-F5344CB8AC3E}">
        <p14:creationId xmlns:p14="http://schemas.microsoft.com/office/powerpoint/2010/main" val="340064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ąty">
  <a:themeElements>
    <a:clrScheme name="Kąt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ą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568</TotalTime>
  <Words>2762</Words>
  <Application>Microsoft Office PowerPoint</Application>
  <PresentationFormat>Pokaz na ekranie (4:3)</PresentationFormat>
  <Paragraphs>449</Paragraphs>
  <Slides>62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62</vt:i4>
      </vt:variant>
    </vt:vector>
  </HeadingPairs>
  <TitlesOfParts>
    <vt:vector size="63" baseType="lpstr">
      <vt:lpstr>Kąty</vt:lpstr>
      <vt:lpstr>Podstawy logiki i teorii mnogości</vt:lpstr>
      <vt:lpstr>Spójniki logiczne</vt:lpstr>
      <vt:lpstr>1. Na podstawie informacji, że zdania p∨q i p ⇒ q są prawdziwe, ustal, które odpowiedzi są poprawne. </vt:lpstr>
      <vt:lpstr>Koniunkcyjna postać normalna </vt:lpstr>
      <vt:lpstr>Alternatywy elementarne   </vt:lpstr>
      <vt:lpstr>Literały</vt:lpstr>
      <vt:lpstr>2. Formuła w koniunkcyjnej postaci normalnej jest (zaznacz poprawną definicję): </vt:lpstr>
      <vt:lpstr>Prezentacja programu PowerPoint</vt:lpstr>
      <vt:lpstr>3. Formuła B logicznie wynika ze zbioru formuł  {A1, . . . , An} w klasycznym rachunku zdań wtedy i tylko wtedy, gdy (zaznacz poprawne warunki): </vt:lpstr>
      <vt:lpstr>TAUTOLOGIA</vt:lpstr>
      <vt:lpstr>4. Wskaż, które własności ma następująca formuła klasycznego rachunku zdań: ((¬p) ∨ (¬q)) ⇒ ¬(p ∨ q) </vt:lpstr>
      <vt:lpstr>Prezentacja programu PowerPoint</vt:lpstr>
      <vt:lpstr>5. Które z poniższych formuł są prawami klasycznego rachunku predykatów? </vt:lpstr>
      <vt:lpstr>6. Formuła ∀(_x:W^)A jest równoważna formule (wskaż poprawne odpowiedzi): </vt:lpstr>
      <vt:lpstr>Prezentacja programu PowerPoint</vt:lpstr>
      <vt:lpstr>Prezentacja programu PowerPoint</vt:lpstr>
      <vt:lpstr>7. Które z poniższych formuł są logicznie równoważne formule: ¬ ∀x∃y (A∧B)? </vt:lpstr>
      <vt:lpstr>Prezentacja programu PowerPoint</vt:lpstr>
      <vt:lpstr>8. Które z poniższych równości są prawami algebry zbiorów? </vt:lpstr>
      <vt:lpstr>A − (B ∩ C) = (A − B) ∪ (A − C) (TAK)  </vt:lpstr>
      <vt:lpstr>A − (B ∩ C) = (A − B) ∩ C (NIE)  </vt:lpstr>
      <vt:lpstr>A − (B ∩ C) = (A − B) ∪ (A − (A ∩ C)) (TAK)  </vt:lpstr>
      <vt:lpstr>9. Rodzina tych wszystkich podzbiorów zbioru A, do których należą ustalone, różne elementy x, y ∈ A, ma 32 elementy. Ile elementów ma zbiór A ? </vt:lpstr>
      <vt:lpstr>10. Które warunki są równoważne warunkowi  A c B ∧ A ≠ B ?</vt:lpstr>
      <vt:lpstr>11. Wskaz, które własności ma następująca relacja na zbiorze liczb rzeczywistych: x R y , |x − y| &lt; 1.</vt:lpstr>
      <vt:lpstr>REALCJE</vt:lpstr>
      <vt:lpstr>Prezentacja programu PowerPoint</vt:lpstr>
      <vt:lpstr>12. Relacje R na zbiorze X, która jest zwrotna, antysymetryczna i przechodnia, nazywamy (wskaz poprawne terminy):</vt:lpstr>
      <vt:lpstr>13. Które z poniższych relacji na zbiorze liczb całkowitych są relacjami równoważności?</vt:lpstr>
      <vt:lpstr>14. Które z poniższych zbiorów są przeliczalne?</vt:lpstr>
      <vt:lpstr>Prezentacja programu PowerPoint</vt:lpstr>
      <vt:lpstr>Zbiór przeliczalny </vt:lpstr>
      <vt:lpstr>Zbiór nieprzeliczalny </vt:lpstr>
      <vt:lpstr>15. Które z poniższych zbiorów są równoliczne ze zbiorem wszystkich liczb rzeczywistych z przedziału [0, 1] ?</vt:lpstr>
      <vt:lpstr>Automaty i Języki Formalne</vt:lpstr>
      <vt:lpstr>Prezentacja programu PowerPoint</vt:lpstr>
      <vt:lpstr>Wyrażenia regularne</vt:lpstr>
      <vt:lpstr>Język regularny</vt:lpstr>
      <vt:lpstr>Języki regularne - operacje</vt:lpstr>
      <vt:lpstr>Prezentacja programu PowerPoint</vt:lpstr>
      <vt:lpstr>Operacje na językach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POSTAĆ NORMALNA CHOMSKY’EGO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Problemy rozstrzygalne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Podstawy logiki i teorii mnogości</dc:title>
  <dc:creator>Mart</dc:creator>
  <cp:lastModifiedBy>Mart</cp:lastModifiedBy>
  <cp:revision>83</cp:revision>
  <dcterms:created xsi:type="dcterms:W3CDTF">2014-05-13T08:36:47Z</dcterms:created>
  <dcterms:modified xsi:type="dcterms:W3CDTF">2014-06-02T22:30:19Z</dcterms:modified>
</cp:coreProperties>
</file>